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8" r:id="rId2"/>
    <p:sldId id="368" r:id="rId3"/>
    <p:sldId id="370" r:id="rId4"/>
    <p:sldId id="371" r:id="rId5"/>
    <p:sldId id="372" r:id="rId6"/>
    <p:sldId id="373" r:id="rId7"/>
    <p:sldId id="289" r:id="rId8"/>
    <p:sldId id="290" r:id="rId9"/>
    <p:sldId id="291" r:id="rId10"/>
    <p:sldId id="292" r:id="rId11"/>
    <p:sldId id="293" r:id="rId12"/>
    <p:sldId id="362"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93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D7EE"/>
    <a:srgbClr val="0F73EE"/>
    <a:srgbClr val="E3C9F7"/>
    <a:srgbClr val="1F4E79"/>
    <a:srgbClr val="6E0876"/>
    <a:srgbClr val="731AB6"/>
    <a:srgbClr val="740A47"/>
    <a:srgbClr val="720C4E"/>
    <a:srgbClr val="700E54"/>
    <a:srgbClr val="881D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54" autoAdjust="0"/>
    <p:restoredTop sz="77608" autoAdjust="0"/>
  </p:normalViewPr>
  <p:slideViewPr>
    <p:cSldViewPr snapToGrid="0" showGuides="1">
      <p:cViewPr varScale="1">
        <p:scale>
          <a:sx n="87" d="100"/>
          <a:sy n="87" d="100"/>
        </p:scale>
        <p:origin x="732" y="84"/>
      </p:cViewPr>
      <p:guideLst>
        <p:guide orient="horz" pos="2205"/>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pPr/>
              <a:t>2021/6/28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pPr/>
              <a:t>‹#›</a:t>
            </a:fld>
            <a:endParaRPr lang="zh-CN" altLang="en-US"/>
          </a:p>
        </p:txBody>
      </p:sp>
    </p:spTree>
    <p:extLst>
      <p:ext uri="{BB962C8B-B14F-4D97-AF65-F5344CB8AC3E}">
        <p14:creationId xmlns:p14="http://schemas.microsoft.com/office/powerpoint/2010/main" val="66843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pPr/>
              <a:t>1</a:t>
            </a:fld>
            <a:endParaRPr lang="zh-CN" altLang="en-US"/>
          </a:p>
        </p:txBody>
      </p:sp>
    </p:spTree>
    <p:extLst>
      <p:ext uri="{BB962C8B-B14F-4D97-AF65-F5344CB8AC3E}">
        <p14:creationId xmlns:p14="http://schemas.microsoft.com/office/powerpoint/2010/main" val="1862795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pPr/>
              <a:t>2</a:t>
            </a:fld>
            <a:endParaRPr lang="zh-CN" altLang="en-US"/>
          </a:p>
        </p:txBody>
      </p:sp>
    </p:spTree>
    <p:extLst>
      <p:ext uri="{BB962C8B-B14F-4D97-AF65-F5344CB8AC3E}">
        <p14:creationId xmlns:p14="http://schemas.microsoft.com/office/powerpoint/2010/main" val="1716858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804C284-C97B-4A78-9B6C-3354FD79A640}" type="slidenum">
              <a:rPr lang="zh-CN" altLang="en-US" smtClean="0"/>
              <a:t>6</a:t>
            </a:fld>
            <a:endParaRPr lang="zh-CN" altLang="en-US"/>
          </a:p>
        </p:txBody>
      </p:sp>
    </p:spTree>
    <p:extLst>
      <p:ext uri="{BB962C8B-B14F-4D97-AF65-F5344CB8AC3E}">
        <p14:creationId xmlns:p14="http://schemas.microsoft.com/office/powerpoint/2010/main" val="2156180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 xmlns:a16="http://schemas.microsoft.com/office/drawing/2014/main" id="{270B2583-4E2F-43BF-BBE4-85C7F0B8242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extLst>
      <p:ext uri="{BB962C8B-B14F-4D97-AF65-F5344CB8AC3E}">
        <p14:creationId xmlns:p14="http://schemas.microsoft.com/office/powerpoint/2010/main" val="1222350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4DB8CB1A-B72B-4477-B637-6E772214EBB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 xmlns:a16="http://schemas.microsoft.com/office/drawing/2014/main" id="{7E931172-E535-4CA3-8B09-65785CC4DA9B}"/>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5C18D02B-4DE6-4263-9D64-CCC66AF143C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5" name="页脚占位符 4">
            <a:extLst>
              <a:ext uri="{FF2B5EF4-FFF2-40B4-BE49-F238E27FC236}">
                <a16:creationId xmlns="" xmlns:a16="http://schemas.microsoft.com/office/drawing/2014/main" id="{9C44E5DC-7A1B-41A9-B265-C5D5D92D0AE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271323F8-D311-482B-ABFD-C165C51AD84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3396032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 xmlns:a16="http://schemas.microsoft.com/office/drawing/2014/main" id="{D649D238-AF4F-400D-A34D-53D4221CAA7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 xmlns:a16="http://schemas.microsoft.com/office/drawing/2014/main" id="{E6D70459-7FA8-4108-8128-0A9A378A08C5}"/>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B8040127-4C7C-4690-B00E-7C04EA64B960}"/>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5" name="页脚占位符 4">
            <a:extLst>
              <a:ext uri="{FF2B5EF4-FFF2-40B4-BE49-F238E27FC236}">
                <a16:creationId xmlns="" xmlns:a16="http://schemas.microsoft.com/office/drawing/2014/main" id="{8DC913BE-F12E-406B-A1C9-B5C027F4372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6C407ECC-FE8C-472A-A9A3-CF47922383C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3023337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pPr/>
              <a:t>2021/6/28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a:p>
        </p:txBody>
      </p:sp>
    </p:spTree>
    <p:extLst>
      <p:ext uri="{BB962C8B-B14F-4D97-AF65-F5344CB8AC3E}">
        <p14:creationId xmlns:p14="http://schemas.microsoft.com/office/powerpoint/2010/main" val="155242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 xmlns:a16="http://schemas.microsoft.com/office/drawing/2014/main" id="{AE1C4AE5-8BE9-45E7-B61B-782201DCEF86}"/>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spTree>
    <p:extLst>
      <p:ext uri="{BB962C8B-B14F-4D97-AF65-F5344CB8AC3E}">
        <p14:creationId xmlns:p14="http://schemas.microsoft.com/office/powerpoint/2010/main" val="1461381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a:extLst>
              <a:ext uri="{FF2B5EF4-FFF2-40B4-BE49-F238E27FC236}">
                <a16:creationId xmlns="" xmlns:a16="http://schemas.microsoft.com/office/drawing/2014/main" id="{B7ABED3B-0A72-4FC6-95E4-32B8B924DB2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pic>
        <p:nvPicPr>
          <p:cNvPr id="8" name="图片 7">
            <a:extLst>
              <a:ext uri="{FF2B5EF4-FFF2-40B4-BE49-F238E27FC236}">
                <a16:creationId xmlns="" xmlns:a16="http://schemas.microsoft.com/office/drawing/2014/main" id="{F7FAD0B4-62AF-477C-95DD-82D19DB502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276425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26DA4F64-569F-4A68-A9DA-FB11B9218A7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8D77CBAA-70D4-4712-88EF-9CDE3A17FB2B}"/>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 xmlns:a16="http://schemas.microsoft.com/office/drawing/2014/main" id="{658F85FC-8FD9-44AB-9008-56BD3823A5C9}"/>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 xmlns:a16="http://schemas.microsoft.com/office/drawing/2014/main" id="{BE050C28-CD7C-4044-96AB-F46BDDBFBCF6}"/>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6" name="页脚占位符 5">
            <a:extLst>
              <a:ext uri="{FF2B5EF4-FFF2-40B4-BE49-F238E27FC236}">
                <a16:creationId xmlns="" xmlns:a16="http://schemas.microsoft.com/office/drawing/2014/main" id="{BA171DB7-F869-4456-8173-92DC9C8274A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747F19FF-D7CA-40C4-88D6-0D39618BF96C}"/>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3994771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4653A2B-BEF1-490E-91B6-50C7A1FC8436}"/>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E7C82118-F129-42D1-A854-041D41F30EB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ED89E93F-AF45-4874-B625-4E40D7A5C80A}"/>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F6F0C7DF-A2C5-4CD4-AB47-B84D8D6B0244}"/>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2F0B9518-09B2-45D0-A02B-D79C54E4670B}"/>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6065F7E9-C5FF-4ED1-AF20-30B62CD127A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8" name="页脚占位符 7">
            <a:extLst>
              <a:ext uri="{FF2B5EF4-FFF2-40B4-BE49-F238E27FC236}">
                <a16:creationId xmlns="" xmlns:a16="http://schemas.microsoft.com/office/drawing/2014/main" id="{28A9D4CF-89D9-4B72-9181-8520F1C9615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 xmlns:a16="http://schemas.microsoft.com/office/drawing/2014/main" id="{80FA4844-06FC-42C9-A835-E0BA06C3E6F4}"/>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693946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32F5A66C-C407-4EA6-B750-54D13943B8A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 xmlns:a16="http://schemas.microsoft.com/office/drawing/2014/main" id="{85D5EBBB-4DC4-4364-B9E0-6F8EEA28E162}"/>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4" name="页脚占位符 3">
            <a:extLst>
              <a:ext uri="{FF2B5EF4-FFF2-40B4-BE49-F238E27FC236}">
                <a16:creationId xmlns="" xmlns:a16="http://schemas.microsoft.com/office/drawing/2014/main" id="{1DBC14E1-745A-4B15-95DC-FFB0F29C6F2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 xmlns:a16="http://schemas.microsoft.com/office/drawing/2014/main" id="{7EDEAD26-0D96-410A-9147-1A1C02074F68}"/>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1606953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B3EFDE61-73AE-46B4-8173-25A7C21B9CA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3" name="页脚占位符 2">
            <a:extLst>
              <a:ext uri="{FF2B5EF4-FFF2-40B4-BE49-F238E27FC236}">
                <a16:creationId xmlns="" xmlns:a16="http://schemas.microsoft.com/office/drawing/2014/main" id="{EE4285D3-E195-4656-AACE-89CCA2B9EE8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 xmlns:a16="http://schemas.microsoft.com/office/drawing/2014/main" id="{02F1BCD4-2240-4368-8B8E-A563608E7A5D}"/>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157238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1F9C79E-E688-4A09-8533-9BBD9E22CBA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 xmlns:a16="http://schemas.microsoft.com/office/drawing/2014/main" id="{AE9A2002-5A44-48E7-942C-5947C6EF4FF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 xmlns:a16="http://schemas.microsoft.com/office/drawing/2014/main" id="{FEA637F3-D34C-40F1-BD1E-38E32396C2D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AB992AAE-7E60-47ED-8A0A-3084F9BEEEF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6" name="页脚占位符 5">
            <a:extLst>
              <a:ext uri="{FF2B5EF4-FFF2-40B4-BE49-F238E27FC236}">
                <a16:creationId xmlns="" xmlns:a16="http://schemas.microsoft.com/office/drawing/2014/main" id="{E226EBE4-B5D8-4A7B-99CC-292260602A0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24696534-74A8-480A-BAAF-2C3A01D7983E}"/>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3142694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DF46CBEB-80BC-450C-A72C-A8FD272CA10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 xmlns:a16="http://schemas.microsoft.com/office/drawing/2014/main" id="{723330C2-F0A2-4C0C-B333-6AD4E3C0DB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 xmlns:a16="http://schemas.microsoft.com/office/drawing/2014/main" id="{2070CD2C-EE68-4724-BB81-CEC75E40F06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C8C8CF3D-8ED2-4F04-9683-A1E1B624AA28}"/>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pPr/>
              <a:t>2021/6/28</a:t>
            </a:fld>
            <a:endParaRPr lang="zh-CN" altLang="en-US"/>
          </a:p>
        </p:txBody>
      </p:sp>
      <p:sp>
        <p:nvSpPr>
          <p:cNvPr id="6" name="页脚占位符 5">
            <a:extLst>
              <a:ext uri="{FF2B5EF4-FFF2-40B4-BE49-F238E27FC236}">
                <a16:creationId xmlns="" xmlns:a16="http://schemas.microsoft.com/office/drawing/2014/main" id="{D4FA3EAD-D809-492D-AAFD-9A6F33FCFBD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4E949DB4-C99B-4DC7-BA9E-B1AAB295848A}"/>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pPr/>
              <a:t>‹#›</a:t>
            </a:fld>
            <a:endParaRPr lang="zh-CN" altLang="en-US"/>
          </a:p>
        </p:txBody>
      </p:sp>
    </p:spTree>
    <p:extLst>
      <p:ext uri="{BB962C8B-B14F-4D97-AF65-F5344CB8AC3E}">
        <p14:creationId xmlns:p14="http://schemas.microsoft.com/office/powerpoint/2010/main" val="3461829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394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7"/>
          <p:cNvSpPr txBox="1"/>
          <p:nvPr/>
        </p:nvSpPr>
        <p:spPr>
          <a:xfrm>
            <a:off x="1538943" y="3429000"/>
            <a:ext cx="3697704" cy="1405000"/>
          </a:xfrm>
          <a:prstGeom prst="rect">
            <a:avLst/>
          </a:prstGeom>
          <a:noFill/>
        </p:spPr>
        <p:txBody>
          <a:bodyPr wrap="square">
            <a:spAutoFit/>
          </a:bodyPr>
          <a:lstStyle/>
          <a:p>
            <a:pPr marR="0" algn="ctr"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8</a:t>
            </a:r>
            <a:r>
              <a:rPr lang="zh-CN" altLang="en-US" sz="4265" noProof="1">
                <a:solidFill>
                  <a:srgbClr val="002060"/>
                </a:solidFill>
                <a:latin typeface="思源黑体 CN Heavy" panose="020B0A00000000000000" pitchFamily="34" charset="-122"/>
                <a:ea typeface="思源黑体 CN Heavy" panose="020B0A00000000000000" pitchFamily="34" charset="-122"/>
                <a:cs typeface="+mn-ea"/>
                <a:sym typeface="+mn-ea"/>
              </a:rPr>
              <a:t>章</a:t>
            </a:r>
            <a:endParaRPr lang="en-US" altLang="zh-CN" sz="4265" noProof="1">
              <a:solidFill>
                <a:srgbClr val="002060"/>
              </a:solidFill>
              <a:latin typeface="思源黑体 CN Heavy" panose="020B0A00000000000000" pitchFamily="34" charset="-122"/>
              <a:ea typeface="思源黑体 CN Heavy" panose="020B0A00000000000000" pitchFamily="34" charset="-122"/>
              <a:cs typeface="+mn-ea"/>
              <a:sym typeface="+mn-ea"/>
            </a:endParaRPr>
          </a:p>
          <a:p>
            <a:pPr marR="0" algn="ctr" defTabSz="1217930" fontAlgn="auto">
              <a:buClrTx/>
              <a:buSzTx/>
              <a:buFont typeface="Arial" panose="020B0604020202020204" pitchFamily="34" charset="0"/>
              <a:defRPr/>
            </a:pPr>
            <a:r>
              <a:rPr lang="zh-CN" altLang="en-US" sz="4265" noProof="1">
                <a:solidFill>
                  <a:srgbClr val="002060"/>
                </a:solidFill>
                <a:latin typeface="思源黑体 CN Heavy" panose="020B0A00000000000000" pitchFamily="34" charset="-122"/>
                <a:ea typeface="思源黑体 CN Heavy" panose="020B0A00000000000000" pitchFamily="34" charset="-122"/>
                <a:cs typeface="+mn-ea"/>
                <a:sym typeface="+mn-ea"/>
              </a:rPr>
              <a:t>信息隐藏分析</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a:extLst>
              <a:ext uri="{FF2B5EF4-FFF2-40B4-BE49-F238E27FC236}">
                <a16:creationId xmlns="" xmlns:a16="http://schemas.microsoft.com/office/drawing/2014/main" id="{D18959CD-1338-4E63-A52A-0BC21F1232E2}"/>
              </a:ext>
            </a:extLst>
          </p:cNvPr>
          <p:cNvGrpSpPr/>
          <p:nvPr/>
        </p:nvGrpSpPr>
        <p:grpSpPr>
          <a:xfrm>
            <a:off x="2576451" y="1645590"/>
            <a:ext cx="1622688" cy="1622688"/>
            <a:chOff x="882649" y="2219325"/>
            <a:chExt cx="2070101" cy="2070101"/>
          </a:xfrm>
        </p:grpSpPr>
        <p:sp>
          <p:nvSpPr>
            <p:cNvPr id="21" name="椭圆 20">
              <a:extLst>
                <a:ext uri="{FF2B5EF4-FFF2-40B4-BE49-F238E27FC236}">
                  <a16:creationId xmlns="" xmlns:a16="http://schemas.microsoft.com/office/drawing/2014/main" id="{282408E6-4596-4D0A-A96B-81830C18893F}"/>
                </a:ext>
              </a:extLst>
            </p:cNvPr>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08</a:t>
              </a:r>
              <a:endParaRPr lang="en-US" sz="4000" b="1" dirty="0">
                <a:solidFill>
                  <a:schemeClr val="accent5">
                    <a:lumMod val="50000"/>
                  </a:schemeClr>
                </a:solidFill>
                <a:effectLst/>
                <a:latin typeface="+mj-lt"/>
                <a:cs typeface="+mn-ea"/>
                <a:sym typeface="+mn-lt"/>
              </a:endParaRPr>
            </a:p>
          </p:txBody>
        </p:sp>
        <p:sp>
          <p:nvSpPr>
            <p:cNvPr id="22" name="空心弧 21">
              <a:extLst>
                <a:ext uri="{FF2B5EF4-FFF2-40B4-BE49-F238E27FC236}">
                  <a16:creationId xmlns="" xmlns:a16="http://schemas.microsoft.com/office/drawing/2014/main" id="{8B80C3FF-DD93-4C18-A9EC-80285B7240E1}"/>
                </a:ext>
              </a:extLst>
            </p:cNvPr>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a:extLst>
              <a:ext uri="{FF2B5EF4-FFF2-40B4-BE49-F238E27FC236}">
                <a16:creationId xmlns="" xmlns:a16="http://schemas.microsoft.com/office/drawing/2014/main" id="{12A82E0B-9D25-446B-8F32-A9D8487A9AD0}"/>
              </a:ext>
            </a:extLst>
          </p:cNvPr>
          <p:cNvGrpSpPr/>
          <p:nvPr/>
        </p:nvGrpSpPr>
        <p:grpSpPr>
          <a:xfrm>
            <a:off x="5562189" y="1839864"/>
            <a:ext cx="4963698" cy="617070"/>
            <a:chOff x="5493750" y="892151"/>
            <a:chExt cx="4963698" cy="617070"/>
          </a:xfrm>
        </p:grpSpPr>
        <p:sp>
          <p:nvSpPr>
            <p:cNvPr id="23" name="矩形: 圆角 22">
              <a:extLst>
                <a:ext uri="{FF2B5EF4-FFF2-40B4-BE49-F238E27FC236}">
                  <a16:creationId xmlns="" xmlns:a16="http://schemas.microsoft.com/office/drawing/2014/main" id="{C095CA76-D545-4989-B50F-B09221F1275A}"/>
                </a:ext>
              </a:extLst>
            </p:cNvPr>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a:extLst>
                <a:ext uri="{FF2B5EF4-FFF2-40B4-BE49-F238E27FC236}">
                  <a16:creationId xmlns="" xmlns:a16="http://schemas.microsoft.com/office/drawing/2014/main" id="{02872135-AC6A-492C-99B3-89FA30F62813}"/>
                </a:ext>
              </a:extLst>
            </p:cNvPr>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a:extLst>
                <a:ext uri="{FF2B5EF4-FFF2-40B4-BE49-F238E27FC236}">
                  <a16:creationId xmlns="" xmlns:a16="http://schemas.microsoft.com/office/drawing/2014/main" id="{D7A274B6-75B4-4BAF-8B3F-E5F8448499E4}"/>
                </a:ext>
              </a:extLst>
            </p:cNvPr>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chemeClr val="tx1">
                      <a:lumMod val="85000"/>
                      <a:lumOff val="15000"/>
                    </a:schemeClr>
                  </a:solidFill>
                  <a:ea typeface="+mj-ea"/>
                  <a:cs typeface="+mn-ea"/>
                  <a:sym typeface="+mn-lt"/>
                </a:rPr>
                <a:t>隐写分析分类</a:t>
              </a:r>
            </a:p>
          </p:txBody>
        </p:sp>
      </p:grpSp>
      <p:grpSp>
        <p:nvGrpSpPr>
          <p:cNvPr id="67" name="组合 66">
            <a:extLst>
              <a:ext uri="{FF2B5EF4-FFF2-40B4-BE49-F238E27FC236}">
                <a16:creationId xmlns="" xmlns:a16="http://schemas.microsoft.com/office/drawing/2014/main" id="{E1E31CFC-5C30-40AE-8ECD-F4B931B407CB}"/>
              </a:ext>
            </a:extLst>
          </p:cNvPr>
          <p:cNvGrpSpPr/>
          <p:nvPr/>
        </p:nvGrpSpPr>
        <p:grpSpPr>
          <a:xfrm>
            <a:off x="5562189" y="2705873"/>
            <a:ext cx="4963698" cy="617070"/>
            <a:chOff x="5493750" y="892151"/>
            <a:chExt cx="4963698" cy="617070"/>
          </a:xfrm>
        </p:grpSpPr>
        <p:sp>
          <p:nvSpPr>
            <p:cNvPr id="68" name="矩形: 圆角 67">
              <a:extLst>
                <a:ext uri="{FF2B5EF4-FFF2-40B4-BE49-F238E27FC236}">
                  <a16:creationId xmlns="" xmlns:a16="http://schemas.microsoft.com/office/drawing/2014/main" id="{6209141D-852F-4EDD-BFB2-2E24EF815FD5}"/>
                </a:ext>
              </a:extLst>
            </p:cNvPr>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a:extLst>
                <a:ext uri="{FF2B5EF4-FFF2-40B4-BE49-F238E27FC236}">
                  <a16:creationId xmlns="" xmlns:a16="http://schemas.microsoft.com/office/drawing/2014/main" id="{8EE55FAC-808D-4644-8AA1-4EFA0B5E929F}"/>
                </a:ext>
              </a:extLst>
            </p:cNvPr>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a:extLst>
                <a:ext uri="{FF2B5EF4-FFF2-40B4-BE49-F238E27FC236}">
                  <a16:creationId xmlns="" xmlns:a16="http://schemas.microsoft.com/office/drawing/2014/main" id="{D3078D65-90C1-4B82-81C5-BB3AFB46B442}"/>
                </a:ext>
              </a:extLst>
            </p:cNvPr>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chemeClr val="tx1">
                      <a:lumMod val="85000"/>
                      <a:lumOff val="15000"/>
                    </a:schemeClr>
                  </a:solidFill>
                  <a:ea typeface="+mj-ea"/>
                  <a:cs typeface="+mn-ea"/>
                  <a:sym typeface="+mn-lt"/>
                </a:rPr>
                <a:t>信息隐藏分析的层次</a:t>
              </a:r>
            </a:p>
          </p:txBody>
        </p:sp>
      </p:grpSp>
      <p:grpSp>
        <p:nvGrpSpPr>
          <p:cNvPr id="71" name="组合 70">
            <a:extLst>
              <a:ext uri="{FF2B5EF4-FFF2-40B4-BE49-F238E27FC236}">
                <a16:creationId xmlns="" xmlns:a16="http://schemas.microsoft.com/office/drawing/2014/main" id="{9A043311-D6A0-402E-9983-4DB6C3CA3E17}"/>
              </a:ext>
            </a:extLst>
          </p:cNvPr>
          <p:cNvGrpSpPr/>
          <p:nvPr/>
        </p:nvGrpSpPr>
        <p:grpSpPr>
          <a:xfrm>
            <a:off x="5562189" y="3571882"/>
            <a:ext cx="4963698" cy="617070"/>
            <a:chOff x="5493750" y="892151"/>
            <a:chExt cx="4963698" cy="617070"/>
          </a:xfrm>
        </p:grpSpPr>
        <p:sp>
          <p:nvSpPr>
            <p:cNvPr id="72" name="矩形: 圆角 71">
              <a:extLst>
                <a:ext uri="{FF2B5EF4-FFF2-40B4-BE49-F238E27FC236}">
                  <a16:creationId xmlns="" xmlns:a16="http://schemas.microsoft.com/office/drawing/2014/main" id="{F475E58B-6D92-453A-9708-6FA60E04AB81}"/>
                </a:ext>
              </a:extLst>
            </p:cNvPr>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a:extLst>
                <a:ext uri="{FF2B5EF4-FFF2-40B4-BE49-F238E27FC236}">
                  <a16:creationId xmlns="" xmlns:a16="http://schemas.microsoft.com/office/drawing/2014/main" id="{8F299281-0731-4A47-96EB-F6B0AC0B06BC}"/>
                </a:ext>
              </a:extLst>
            </p:cNvPr>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a:extLst>
                <a:ext uri="{FF2B5EF4-FFF2-40B4-BE49-F238E27FC236}">
                  <a16:creationId xmlns="" xmlns:a16="http://schemas.microsoft.com/office/drawing/2014/main" id="{05CA8834-C07D-4DED-B654-26B0746CF0D4}"/>
                </a:ext>
              </a:extLst>
            </p:cNvPr>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chemeClr val="tx1">
                      <a:lumMod val="85000"/>
                      <a:lumOff val="15000"/>
                    </a:schemeClr>
                  </a:solidFill>
                  <a:ea typeface="+mj-ea"/>
                  <a:cs typeface="+mn-ea"/>
                  <a:sym typeface="+mn-lt"/>
                </a:rPr>
                <a:t>隐写分析评价指标</a:t>
              </a:r>
            </a:p>
          </p:txBody>
        </p:sp>
      </p:grpSp>
      <p:grpSp>
        <p:nvGrpSpPr>
          <p:cNvPr id="75" name="组合 74">
            <a:extLst>
              <a:ext uri="{FF2B5EF4-FFF2-40B4-BE49-F238E27FC236}">
                <a16:creationId xmlns="" xmlns:a16="http://schemas.microsoft.com/office/drawing/2014/main" id="{D990D0DE-EBDF-40FB-AFD1-D2D05EB40BB0}"/>
              </a:ext>
            </a:extLst>
          </p:cNvPr>
          <p:cNvGrpSpPr/>
          <p:nvPr/>
        </p:nvGrpSpPr>
        <p:grpSpPr>
          <a:xfrm>
            <a:off x="5562189" y="4437891"/>
            <a:ext cx="4963698" cy="617070"/>
            <a:chOff x="5493750" y="892151"/>
            <a:chExt cx="4963698" cy="617070"/>
          </a:xfrm>
        </p:grpSpPr>
        <p:sp>
          <p:nvSpPr>
            <p:cNvPr id="76" name="矩形: 圆角 75">
              <a:extLst>
                <a:ext uri="{FF2B5EF4-FFF2-40B4-BE49-F238E27FC236}">
                  <a16:creationId xmlns="" xmlns:a16="http://schemas.microsoft.com/office/drawing/2014/main" id="{0C0E9005-7AD5-4449-AFF5-0C5828616EDC}"/>
                </a:ext>
              </a:extLst>
            </p:cNvPr>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a:extLst>
                <a:ext uri="{FF2B5EF4-FFF2-40B4-BE49-F238E27FC236}">
                  <a16:creationId xmlns="" xmlns:a16="http://schemas.microsoft.com/office/drawing/2014/main" id="{E5937F5A-FCDE-4DD7-9479-8756D5204544}"/>
                </a:ext>
              </a:extLst>
            </p:cNvPr>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a:extLst>
                <a:ext uri="{FF2B5EF4-FFF2-40B4-BE49-F238E27FC236}">
                  <a16:creationId xmlns="" xmlns:a16="http://schemas.microsoft.com/office/drawing/2014/main" id="{23C5E185-68B5-4D84-8901-72B846C0B205}"/>
                </a:ext>
              </a:extLst>
            </p:cNvPr>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chemeClr val="tx1">
                      <a:lumMod val="85000"/>
                      <a:lumOff val="15000"/>
                    </a:schemeClr>
                  </a:solidFill>
                  <a:ea typeface="+mj-ea"/>
                  <a:cs typeface="+mn-ea"/>
                  <a:sym typeface="+mn-lt"/>
                </a:rPr>
                <a:t>信息隐藏分析示例</a:t>
              </a: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8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3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18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3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 xmlns:a16="http://schemas.microsoft.com/office/drawing/2014/main" id="{721703D8-5FE3-46A1-BD08-E9EE44644571}"/>
              </a:ext>
            </a:extLst>
          </p:cNvPr>
          <p:cNvGrpSpPr/>
          <p:nvPr/>
        </p:nvGrpSpPr>
        <p:grpSpPr>
          <a:xfrm>
            <a:off x="1061370" y="2143454"/>
            <a:ext cx="2467365" cy="2467365"/>
            <a:chOff x="1061370" y="2012828"/>
            <a:chExt cx="2467365" cy="2467365"/>
          </a:xfrm>
        </p:grpSpPr>
        <p:sp>
          <p:nvSpPr>
            <p:cNvPr id="5" name="椭圆 4">
              <a:extLst>
                <a:ext uri="{FF2B5EF4-FFF2-40B4-BE49-F238E27FC236}">
                  <a16:creationId xmlns="" xmlns:a16="http://schemas.microsoft.com/office/drawing/2014/main" id="{C261B8DB-A706-4872-9804-DE8E959745A5}"/>
                </a:ext>
              </a:extLst>
            </p:cNvPr>
            <p:cNvSpPr/>
            <p:nvPr/>
          </p:nvSpPr>
          <p:spPr>
            <a:xfrm>
              <a:off x="1061370" y="2012828"/>
              <a:ext cx="2467365" cy="2467365"/>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Rectangle 2">
              <a:extLst>
                <a:ext uri="{FF2B5EF4-FFF2-40B4-BE49-F238E27FC236}">
                  <a16:creationId xmlns="" xmlns:a16="http://schemas.microsoft.com/office/drawing/2014/main" id="{69270532-A4E1-47A7-8010-F7A8579B8D3A}"/>
                </a:ext>
              </a:extLst>
            </p:cNvPr>
            <p:cNvSpPr txBox="1">
              <a:spLocks/>
            </p:cNvSpPr>
            <p:nvPr/>
          </p:nvSpPr>
          <p:spPr>
            <a:xfrm>
              <a:off x="1320347" y="2624192"/>
              <a:ext cx="1904295" cy="1561742"/>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根据采用的分析方法分类：</a:t>
              </a:r>
            </a:p>
          </p:txBody>
        </p:sp>
      </p:grpSp>
      <p:grpSp>
        <p:nvGrpSpPr>
          <p:cNvPr id="7" name="Group 36">
            <a:extLst>
              <a:ext uri="{FF2B5EF4-FFF2-40B4-BE49-F238E27FC236}">
                <a16:creationId xmlns="" xmlns:a16="http://schemas.microsoft.com/office/drawing/2014/main" id="{8264A186-FF3A-4C42-B31E-4D5CE190D3E7}"/>
              </a:ext>
            </a:extLst>
          </p:cNvPr>
          <p:cNvGrpSpPr/>
          <p:nvPr/>
        </p:nvGrpSpPr>
        <p:grpSpPr>
          <a:xfrm>
            <a:off x="541385" y="1817334"/>
            <a:ext cx="3347466" cy="3293646"/>
            <a:chOff x="6869300" y="3848083"/>
            <a:chExt cx="2609417" cy="2567465"/>
          </a:xfrm>
          <a:solidFill>
            <a:srgbClr val="0F73EE"/>
          </a:solidFill>
        </p:grpSpPr>
        <p:sp>
          <p:nvSpPr>
            <p:cNvPr id="8" name="Freeform 9">
              <a:extLst>
                <a:ext uri="{FF2B5EF4-FFF2-40B4-BE49-F238E27FC236}">
                  <a16:creationId xmlns="" xmlns:a16="http://schemas.microsoft.com/office/drawing/2014/main" id="{921BBA22-0753-4067-93FF-9BCA7935A3F7}"/>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9" name="Freeform 10">
              <a:extLst>
                <a:ext uri="{FF2B5EF4-FFF2-40B4-BE49-F238E27FC236}">
                  <a16:creationId xmlns="" xmlns:a16="http://schemas.microsoft.com/office/drawing/2014/main" id="{7E2C4CCC-01C4-49C0-A1E1-644DECC25CD8}"/>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0" name="组合 9">
            <a:extLst>
              <a:ext uri="{FF2B5EF4-FFF2-40B4-BE49-F238E27FC236}">
                <a16:creationId xmlns="" xmlns:a16="http://schemas.microsoft.com/office/drawing/2014/main" id="{6D9F2858-7E00-421D-981C-13FFCCB54403}"/>
              </a:ext>
            </a:extLst>
          </p:cNvPr>
          <p:cNvGrpSpPr/>
          <p:nvPr/>
        </p:nvGrpSpPr>
        <p:grpSpPr>
          <a:xfrm>
            <a:off x="4054654" y="1430934"/>
            <a:ext cx="1988533" cy="763004"/>
            <a:chOff x="4397979" y="1511803"/>
            <a:chExt cx="1988533" cy="763004"/>
          </a:xfrm>
        </p:grpSpPr>
        <p:sp>
          <p:nvSpPr>
            <p:cNvPr id="11" name="矩形: 圆角 10">
              <a:extLst>
                <a:ext uri="{FF2B5EF4-FFF2-40B4-BE49-F238E27FC236}">
                  <a16:creationId xmlns="" xmlns:a16="http://schemas.microsoft.com/office/drawing/2014/main" id="{EAAA8738-7D2B-4FCF-8A6A-B4D36F0B8379}"/>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2" name="组合 11">
              <a:extLst>
                <a:ext uri="{FF2B5EF4-FFF2-40B4-BE49-F238E27FC236}">
                  <a16:creationId xmlns="" xmlns:a16="http://schemas.microsoft.com/office/drawing/2014/main" id="{E3F08C78-4802-47DB-8F8F-C10BB56A0CA2}"/>
                </a:ext>
              </a:extLst>
            </p:cNvPr>
            <p:cNvGrpSpPr/>
            <p:nvPr/>
          </p:nvGrpSpPr>
          <p:grpSpPr>
            <a:xfrm>
              <a:off x="4397979" y="1511803"/>
              <a:ext cx="1822730" cy="763004"/>
              <a:chOff x="4397979" y="1511803"/>
              <a:chExt cx="1822730" cy="763004"/>
            </a:xfrm>
          </p:grpSpPr>
          <p:sp>
            <p:nvSpPr>
              <p:cNvPr id="13" name="Freeform 17">
                <a:extLst>
                  <a:ext uri="{FF2B5EF4-FFF2-40B4-BE49-F238E27FC236}">
                    <a16:creationId xmlns="" xmlns:a16="http://schemas.microsoft.com/office/drawing/2014/main" id="{84E222F4-A4F4-4DA9-B887-6B5865D0E095}"/>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14" name="矩形 13">
                <a:extLst>
                  <a:ext uri="{FF2B5EF4-FFF2-40B4-BE49-F238E27FC236}">
                    <a16:creationId xmlns="" xmlns:a16="http://schemas.microsoft.com/office/drawing/2014/main" id="{EF74BE56-7E79-42E7-9FA1-620AFFCF033A}"/>
                  </a:ext>
                </a:extLst>
              </p:cNvPr>
              <p:cNvSpPr/>
              <p:nvPr/>
            </p:nvSpPr>
            <p:spPr>
              <a:xfrm>
                <a:off x="4599752" y="1511803"/>
                <a:ext cx="1620957"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感官分析</a:t>
                </a:r>
              </a:p>
            </p:txBody>
          </p:sp>
        </p:grpSp>
      </p:grpSp>
      <p:sp>
        <p:nvSpPr>
          <p:cNvPr id="15" name="矩形 14">
            <a:extLst>
              <a:ext uri="{FF2B5EF4-FFF2-40B4-BE49-F238E27FC236}">
                <a16:creationId xmlns="" xmlns:a16="http://schemas.microsoft.com/office/drawing/2014/main" id="{1B8A559A-4473-412B-BEC8-9CF987CE5F64}"/>
              </a:ext>
            </a:extLst>
          </p:cNvPr>
          <p:cNvSpPr/>
          <p:nvPr/>
        </p:nvSpPr>
        <p:spPr>
          <a:xfrm>
            <a:off x="5749788" y="1395769"/>
            <a:ext cx="5106725" cy="830997"/>
          </a:xfrm>
          <a:prstGeom prst="rect">
            <a:avLst/>
          </a:prstGeom>
        </p:spPr>
        <p:txBody>
          <a:bodyPr wrap="square">
            <a:spAutoFit/>
          </a:bodyPr>
          <a:lstStyle/>
          <a:p>
            <a:pPr lvl="1"/>
            <a:r>
              <a:rPr lang="zh-CN" altLang="en-US" sz="2400" dirty="0">
                <a:latin typeface="+mn-ea"/>
              </a:rPr>
              <a:t>用人眼、耳对伪装对象进行分析，判断是否可疑。</a:t>
            </a:r>
          </a:p>
        </p:txBody>
      </p:sp>
      <p:grpSp>
        <p:nvGrpSpPr>
          <p:cNvPr id="16" name="组合 15">
            <a:extLst>
              <a:ext uri="{FF2B5EF4-FFF2-40B4-BE49-F238E27FC236}">
                <a16:creationId xmlns="" xmlns:a16="http://schemas.microsoft.com/office/drawing/2014/main" id="{967AB18A-ADEA-44E3-8839-A2EBC7825D64}"/>
              </a:ext>
            </a:extLst>
          </p:cNvPr>
          <p:cNvGrpSpPr/>
          <p:nvPr/>
        </p:nvGrpSpPr>
        <p:grpSpPr>
          <a:xfrm>
            <a:off x="4054654" y="2973860"/>
            <a:ext cx="1988533" cy="763004"/>
            <a:chOff x="4397979" y="1511803"/>
            <a:chExt cx="1988533" cy="763004"/>
          </a:xfrm>
        </p:grpSpPr>
        <p:sp>
          <p:nvSpPr>
            <p:cNvPr id="17" name="矩形: 圆角 16">
              <a:extLst>
                <a:ext uri="{FF2B5EF4-FFF2-40B4-BE49-F238E27FC236}">
                  <a16:creationId xmlns="" xmlns:a16="http://schemas.microsoft.com/office/drawing/2014/main" id="{E46EE55A-806B-437B-88CB-B1E268F839CA}"/>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8" name="组合 17">
              <a:extLst>
                <a:ext uri="{FF2B5EF4-FFF2-40B4-BE49-F238E27FC236}">
                  <a16:creationId xmlns="" xmlns:a16="http://schemas.microsoft.com/office/drawing/2014/main" id="{93355378-29FD-45A9-A550-1A7A63B303EA}"/>
                </a:ext>
              </a:extLst>
            </p:cNvPr>
            <p:cNvGrpSpPr/>
            <p:nvPr/>
          </p:nvGrpSpPr>
          <p:grpSpPr>
            <a:xfrm>
              <a:off x="4397979" y="1511803"/>
              <a:ext cx="1822730" cy="763004"/>
              <a:chOff x="4397979" y="1511803"/>
              <a:chExt cx="1822730" cy="763004"/>
            </a:xfrm>
          </p:grpSpPr>
          <p:sp>
            <p:nvSpPr>
              <p:cNvPr id="19" name="Freeform 17">
                <a:extLst>
                  <a:ext uri="{FF2B5EF4-FFF2-40B4-BE49-F238E27FC236}">
                    <a16:creationId xmlns="" xmlns:a16="http://schemas.microsoft.com/office/drawing/2014/main" id="{8DBA9C78-3832-4E92-AAF0-9387B8CBF3CA}"/>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20" name="矩形 19">
                <a:extLst>
                  <a:ext uri="{FF2B5EF4-FFF2-40B4-BE49-F238E27FC236}">
                    <a16:creationId xmlns="" xmlns:a16="http://schemas.microsoft.com/office/drawing/2014/main" id="{EB14F388-12FB-4F8A-B916-C3A323528D43}"/>
                  </a:ext>
                </a:extLst>
              </p:cNvPr>
              <p:cNvSpPr/>
              <p:nvPr/>
            </p:nvSpPr>
            <p:spPr>
              <a:xfrm>
                <a:off x="4599752" y="1511803"/>
                <a:ext cx="162095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统计分析</a:t>
                </a:r>
              </a:p>
            </p:txBody>
          </p:sp>
        </p:grpSp>
      </p:grpSp>
      <p:sp>
        <p:nvSpPr>
          <p:cNvPr id="21" name="矩形 20">
            <a:extLst>
              <a:ext uri="{FF2B5EF4-FFF2-40B4-BE49-F238E27FC236}">
                <a16:creationId xmlns="" xmlns:a16="http://schemas.microsoft.com/office/drawing/2014/main" id="{90C2172B-63D8-4C7B-A769-6AA89548697E}"/>
              </a:ext>
            </a:extLst>
          </p:cNvPr>
          <p:cNvSpPr/>
          <p:nvPr/>
        </p:nvSpPr>
        <p:spPr>
          <a:xfrm>
            <a:off x="5828877" y="2973860"/>
            <a:ext cx="5372523" cy="830997"/>
          </a:xfrm>
          <a:prstGeom prst="rect">
            <a:avLst/>
          </a:prstGeom>
        </p:spPr>
        <p:txBody>
          <a:bodyPr wrap="square">
            <a:spAutoFit/>
          </a:bodyPr>
          <a:lstStyle/>
          <a:p>
            <a:pPr lvl="1"/>
            <a:r>
              <a:rPr lang="zh-CN" altLang="en-US" sz="2400" dirty="0">
                <a:latin typeface="+mn-ea"/>
              </a:rPr>
              <a:t>对比正常载体的和伪装对象的理论期望频率分布。</a:t>
            </a:r>
          </a:p>
        </p:txBody>
      </p:sp>
      <p:grpSp>
        <p:nvGrpSpPr>
          <p:cNvPr id="22" name="组合 21">
            <a:extLst>
              <a:ext uri="{FF2B5EF4-FFF2-40B4-BE49-F238E27FC236}">
                <a16:creationId xmlns="" xmlns:a16="http://schemas.microsoft.com/office/drawing/2014/main" id="{AD0E66E7-27FE-4DE6-A384-F2CFBAC953FA}"/>
              </a:ext>
            </a:extLst>
          </p:cNvPr>
          <p:cNvGrpSpPr/>
          <p:nvPr/>
        </p:nvGrpSpPr>
        <p:grpSpPr>
          <a:xfrm>
            <a:off x="4054654" y="4543403"/>
            <a:ext cx="1988533" cy="763004"/>
            <a:chOff x="4397979" y="1511803"/>
            <a:chExt cx="1988533" cy="763004"/>
          </a:xfrm>
        </p:grpSpPr>
        <p:sp>
          <p:nvSpPr>
            <p:cNvPr id="23" name="矩形: 圆角 22">
              <a:extLst>
                <a:ext uri="{FF2B5EF4-FFF2-40B4-BE49-F238E27FC236}">
                  <a16:creationId xmlns="" xmlns:a16="http://schemas.microsoft.com/office/drawing/2014/main" id="{8DB6913E-045F-447A-9C22-4CEAA8C6ECCD}"/>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24" name="组合 23">
              <a:extLst>
                <a:ext uri="{FF2B5EF4-FFF2-40B4-BE49-F238E27FC236}">
                  <a16:creationId xmlns="" xmlns:a16="http://schemas.microsoft.com/office/drawing/2014/main" id="{D1939D24-74B0-422E-8DE1-BFE89FBD8BB0}"/>
                </a:ext>
              </a:extLst>
            </p:cNvPr>
            <p:cNvGrpSpPr/>
            <p:nvPr/>
          </p:nvGrpSpPr>
          <p:grpSpPr>
            <a:xfrm>
              <a:off x="4397979" y="1511803"/>
              <a:ext cx="1822730" cy="763004"/>
              <a:chOff x="4397979" y="1511803"/>
              <a:chExt cx="1822730" cy="763004"/>
            </a:xfrm>
          </p:grpSpPr>
          <p:sp>
            <p:nvSpPr>
              <p:cNvPr id="25" name="Freeform 17">
                <a:extLst>
                  <a:ext uri="{FF2B5EF4-FFF2-40B4-BE49-F238E27FC236}">
                    <a16:creationId xmlns="" xmlns:a16="http://schemas.microsoft.com/office/drawing/2014/main" id="{48C70A23-4AC6-4141-9B58-C5C6C39C4F7F}"/>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26" name="矩形 25">
                <a:extLst>
                  <a:ext uri="{FF2B5EF4-FFF2-40B4-BE49-F238E27FC236}">
                    <a16:creationId xmlns="" xmlns:a16="http://schemas.microsoft.com/office/drawing/2014/main" id="{1C94D1FA-C4B6-42CD-9057-243260096161}"/>
                  </a:ext>
                </a:extLst>
              </p:cNvPr>
              <p:cNvSpPr/>
              <p:nvPr/>
            </p:nvSpPr>
            <p:spPr>
              <a:xfrm>
                <a:off x="4599752" y="1511803"/>
                <a:ext cx="1620957" cy="670248"/>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特征分析</a:t>
                </a:r>
              </a:p>
            </p:txBody>
          </p:sp>
        </p:grpSp>
      </p:grpSp>
      <p:sp>
        <p:nvSpPr>
          <p:cNvPr id="27" name="矩形 26">
            <a:extLst>
              <a:ext uri="{FF2B5EF4-FFF2-40B4-BE49-F238E27FC236}">
                <a16:creationId xmlns="" xmlns:a16="http://schemas.microsoft.com/office/drawing/2014/main" id="{CD404E7D-C913-405F-94C8-956CE011E023}"/>
              </a:ext>
            </a:extLst>
          </p:cNvPr>
          <p:cNvSpPr/>
          <p:nvPr/>
        </p:nvSpPr>
        <p:spPr>
          <a:xfrm>
            <a:off x="5828877" y="4664063"/>
            <a:ext cx="5710042" cy="461665"/>
          </a:xfrm>
          <a:prstGeom prst="rect">
            <a:avLst/>
          </a:prstGeom>
        </p:spPr>
        <p:txBody>
          <a:bodyPr wrap="square">
            <a:spAutoFit/>
          </a:bodyPr>
          <a:lstStyle/>
          <a:p>
            <a:pPr lvl="1"/>
            <a:r>
              <a:rPr lang="zh-CN" altLang="en-US" sz="2400" dirty="0">
                <a:latin typeface="+mn-ea"/>
              </a:rPr>
              <a:t>寻找特定隐藏算法所产生的固有特征。</a:t>
            </a:r>
          </a:p>
        </p:txBody>
      </p:sp>
    </p:spTree>
    <p:extLst>
      <p:ext uri="{BB962C8B-B14F-4D97-AF65-F5344CB8AC3E}">
        <p14:creationId xmlns:p14="http://schemas.microsoft.com/office/powerpoint/2010/main" val="3015054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par>
                                <p:cTn id="11" presetID="53" presetClass="entr" presetSubtype="16"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500"/>
                            </p:stCondLst>
                            <p:childTnLst>
                              <p:par>
                                <p:cTn id="17" presetID="17"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ppt_w/2"/>
                                          </p:val>
                                        </p:tav>
                                        <p:tav tm="100000">
                                          <p:val>
                                            <p:strVal val="#ppt_x"/>
                                          </p:val>
                                        </p:tav>
                                      </p:tavLst>
                                    </p:anim>
                                    <p:anim calcmode="lin" valueType="num">
                                      <p:cBhvr>
                                        <p:cTn id="20" dur="500" fill="hold"/>
                                        <p:tgtEl>
                                          <p:spTgt spid="10"/>
                                        </p:tgtEl>
                                        <p:attrNameLst>
                                          <p:attrName>ppt_y</p:attrName>
                                        </p:attrNameLst>
                                      </p:cBhvr>
                                      <p:tavLst>
                                        <p:tav tm="0">
                                          <p:val>
                                            <p:strVal val="#ppt_y"/>
                                          </p:val>
                                        </p:tav>
                                        <p:tav tm="100000">
                                          <p:val>
                                            <p:strVal val="#ppt_y"/>
                                          </p:val>
                                        </p:tav>
                                      </p:tavLst>
                                    </p:anim>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strVal val="#ppt_h"/>
                                          </p:val>
                                        </p:tav>
                                        <p:tav tm="100000">
                                          <p:val>
                                            <p:strVal val="#ppt_h"/>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ppt_x</p:attrName>
                                        </p:attrNameLst>
                                      </p:cBhvr>
                                      <p:tavLst>
                                        <p:tav tm="0">
                                          <p:val>
                                            <p:strVal val="#ppt_x-#ppt_w/2"/>
                                          </p:val>
                                        </p:tav>
                                        <p:tav tm="100000">
                                          <p:val>
                                            <p:strVal val="#ppt_x"/>
                                          </p:val>
                                        </p:tav>
                                      </p:tavLst>
                                    </p:anim>
                                    <p:anim calcmode="lin" valueType="num">
                                      <p:cBhvr>
                                        <p:cTn id="32" dur="500" fill="hold"/>
                                        <p:tgtEl>
                                          <p:spTgt spid="16"/>
                                        </p:tgtEl>
                                        <p:attrNameLst>
                                          <p:attrName>ppt_y</p:attrName>
                                        </p:attrNameLst>
                                      </p:cBhvr>
                                      <p:tavLst>
                                        <p:tav tm="0">
                                          <p:val>
                                            <p:strVal val="#ppt_y"/>
                                          </p:val>
                                        </p:tav>
                                        <p:tav tm="100000">
                                          <p:val>
                                            <p:strVal val="#ppt_y"/>
                                          </p:val>
                                        </p:tav>
                                      </p:tavLst>
                                    </p:anim>
                                    <p:anim calcmode="lin" valueType="num">
                                      <p:cBhvr>
                                        <p:cTn id="33" dur="500" fill="hold"/>
                                        <p:tgtEl>
                                          <p:spTgt spid="16"/>
                                        </p:tgtEl>
                                        <p:attrNameLst>
                                          <p:attrName>ppt_w</p:attrName>
                                        </p:attrNameLst>
                                      </p:cBhvr>
                                      <p:tavLst>
                                        <p:tav tm="0">
                                          <p:val>
                                            <p:fltVal val="0"/>
                                          </p:val>
                                        </p:tav>
                                        <p:tav tm="100000">
                                          <p:val>
                                            <p:strVal val="#ppt_w"/>
                                          </p:val>
                                        </p:tav>
                                      </p:tavLst>
                                    </p:anim>
                                    <p:anim calcmode="lin" valueType="num">
                                      <p:cBhvr>
                                        <p:cTn id="34" dur="500" fill="hold"/>
                                        <p:tgtEl>
                                          <p:spTgt spid="16"/>
                                        </p:tgtEl>
                                        <p:attrNameLst>
                                          <p:attrName>ppt_h</p:attrName>
                                        </p:attrNameLst>
                                      </p:cBhvr>
                                      <p:tavLst>
                                        <p:tav tm="0">
                                          <p:val>
                                            <p:strVal val="#ppt_h"/>
                                          </p:val>
                                        </p:tav>
                                        <p:tav tm="100000">
                                          <p:val>
                                            <p:strVal val="#ppt_h"/>
                                          </p:val>
                                        </p:tav>
                                      </p:tavLst>
                                    </p:anim>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17" presetClass="entr" presetSubtype="8" fill="hold" nodeType="click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p:cTn id="43" dur="500" fill="hold"/>
                                        <p:tgtEl>
                                          <p:spTgt spid="22"/>
                                        </p:tgtEl>
                                        <p:attrNameLst>
                                          <p:attrName>ppt_x</p:attrName>
                                        </p:attrNameLst>
                                      </p:cBhvr>
                                      <p:tavLst>
                                        <p:tav tm="0">
                                          <p:val>
                                            <p:strVal val="#ppt_x-#ppt_w/2"/>
                                          </p:val>
                                        </p:tav>
                                        <p:tav tm="100000">
                                          <p:val>
                                            <p:strVal val="#ppt_x"/>
                                          </p:val>
                                        </p:tav>
                                      </p:tavLst>
                                    </p:anim>
                                    <p:anim calcmode="lin" valueType="num">
                                      <p:cBhvr>
                                        <p:cTn id="44" dur="500" fill="hold"/>
                                        <p:tgtEl>
                                          <p:spTgt spid="22"/>
                                        </p:tgtEl>
                                        <p:attrNameLst>
                                          <p:attrName>ppt_y</p:attrName>
                                        </p:attrNameLst>
                                      </p:cBhvr>
                                      <p:tavLst>
                                        <p:tav tm="0">
                                          <p:val>
                                            <p:strVal val="#ppt_y"/>
                                          </p:val>
                                        </p:tav>
                                        <p:tav tm="100000">
                                          <p:val>
                                            <p:strVal val="#ppt_y"/>
                                          </p:val>
                                        </p:tav>
                                      </p:tavLst>
                                    </p:anim>
                                    <p:anim calcmode="lin" valueType="num">
                                      <p:cBhvr>
                                        <p:cTn id="45" dur="500" fill="hold"/>
                                        <p:tgtEl>
                                          <p:spTgt spid="22"/>
                                        </p:tgtEl>
                                        <p:attrNameLst>
                                          <p:attrName>ppt_w</p:attrName>
                                        </p:attrNameLst>
                                      </p:cBhvr>
                                      <p:tavLst>
                                        <p:tav tm="0">
                                          <p:val>
                                            <p:fltVal val="0"/>
                                          </p:val>
                                        </p:tav>
                                        <p:tav tm="100000">
                                          <p:val>
                                            <p:strVal val="#ppt_w"/>
                                          </p:val>
                                        </p:tav>
                                      </p:tavLst>
                                    </p:anim>
                                    <p:anim calcmode="lin" valueType="num">
                                      <p:cBhvr>
                                        <p:cTn id="46" dur="500" fill="hold"/>
                                        <p:tgtEl>
                                          <p:spTgt spid="22"/>
                                        </p:tgtEl>
                                        <p:attrNameLst>
                                          <p:attrName>ppt_h</p:attrName>
                                        </p:attrNameLst>
                                      </p:cBhvr>
                                      <p:tavLst>
                                        <p:tav tm="0">
                                          <p:val>
                                            <p:strVal val="#ppt_h"/>
                                          </p:val>
                                        </p:tav>
                                        <p:tav tm="100000">
                                          <p:val>
                                            <p:strVal val="#ppt_h"/>
                                          </p:val>
                                        </p:tav>
                                      </p:tavLst>
                                    </p:anim>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 xmlns:a16="http://schemas.microsoft.com/office/drawing/2014/main" id="{721703D8-5FE3-46A1-BD08-E9EE44644571}"/>
              </a:ext>
            </a:extLst>
          </p:cNvPr>
          <p:cNvGrpSpPr/>
          <p:nvPr/>
        </p:nvGrpSpPr>
        <p:grpSpPr>
          <a:xfrm>
            <a:off x="1259416" y="2143454"/>
            <a:ext cx="2467365" cy="2467365"/>
            <a:chOff x="1061370" y="2012828"/>
            <a:chExt cx="2467365" cy="2467365"/>
          </a:xfrm>
        </p:grpSpPr>
        <p:sp>
          <p:nvSpPr>
            <p:cNvPr id="5" name="椭圆 4">
              <a:extLst>
                <a:ext uri="{FF2B5EF4-FFF2-40B4-BE49-F238E27FC236}">
                  <a16:creationId xmlns="" xmlns:a16="http://schemas.microsoft.com/office/drawing/2014/main" id="{C261B8DB-A706-4872-9804-DE8E959745A5}"/>
                </a:ext>
              </a:extLst>
            </p:cNvPr>
            <p:cNvSpPr/>
            <p:nvPr/>
          </p:nvSpPr>
          <p:spPr>
            <a:xfrm>
              <a:off x="1061370" y="2012828"/>
              <a:ext cx="2467365" cy="2467365"/>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Rectangle 2">
              <a:extLst>
                <a:ext uri="{FF2B5EF4-FFF2-40B4-BE49-F238E27FC236}">
                  <a16:creationId xmlns="" xmlns:a16="http://schemas.microsoft.com/office/drawing/2014/main" id="{69270532-A4E1-47A7-8010-F7A8579B8D3A}"/>
                </a:ext>
              </a:extLst>
            </p:cNvPr>
            <p:cNvSpPr txBox="1">
              <a:spLocks/>
            </p:cNvSpPr>
            <p:nvPr/>
          </p:nvSpPr>
          <p:spPr>
            <a:xfrm>
              <a:off x="1240052" y="2834930"/>
              <a:ext cx="2167363" cy="1561742"/>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根据最终的效果分类：</a:t>
              </a:r>
            </a:p>
          </p:txBody>
        </p:sp>
      </p:grpSp>
      <p:grpSp>
        <p:nvGrpSpPr>
          <p:cNvPr id="7" name="Group 36">
            <a:extLst>
              <a:ext uri="{FF2B5EF4-FFF2-40B4-BE49-F238E27FC236}">
                <a16:creationId xmlns="" xmlns:a16="http://schemas.microsoft.com/office/drawing/2014/main" id="{8264A186-FF3A-4C42-B31E-4D5CE190D3E7}"/>
              </a:ext>
            </a:extLst>
          </p:cNvPr>
          <p:cNvGrpSpPr/>
          <p:nvPr/>
        </p:nvGrpSpPr>
        <p:grpSpPr>
          <a:xfrm>
            <a:off x="739431" y="1817334"/>
            <a:ext cx="3347466" cy="3293646"/>
            <a:chOff x="6869300" y="3848083"/>
            <a:chExt cx="2609417" cy="2567465"/>
          </a:xfrm>
          <a:solidFill>
            <a:srgbClr val="0F73EE"/>
          </a:solidFill>
        </p:grpSpPr>
        <p:sp>
          <p:nvSpPr>
            <p:cNvPr id="8" name="Freeform 9">
              <a:extLst>
                <a:ext uri="{FF2B5EF4-FFF2-40B4-BE49-F238E27FC236}">
                  <a16:creationId xmlns="" xmlns:a16="http://schemas.microsoft.com/office/drawing/2014/main" id="{921BBA22-0753-4067-93FF-9BCA7935A3F7}"/>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9" name="Freeform 10">
              <a:extLst>
                <a:ext uri="{FF2B5EF4-FFF2-40B4-BE49-F238E27FC236}">
                  <a16:creationId xmlns="" xmlns:a16="http://schemas.microsoft.com/office/drawing/2014/main" id="{7E2C4CCC-01C4-49C0-A1E1-644DECC25CD8}"/>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0" name="组合 9">
            <a:extLst>
              <a:ext uri="{FF2B5EF4-FFF2-40B4-BE49-F238E27FC236}">
                <a16:creationId xmlns="" xmlns:a16="http://schemas.microsoft.com/office/drawing/2014/main" id="{6D9F2858-7E00-421D-981C-13FFCCB54403}"/>
              </a:ext>
            </a:extLst>
          </p:cNvPr>
          <p:cNvGrpSpPr/>
          <p:nvPr/>
        </p:nvGrpSpPr>
        <p:grpSpPr>
          <a:xfrm>
            <a:off x="4596750" y="684255"/>
            <a:ext cx="2899948" cy="763004"/>
            <a:chOff x="4397979" y="1511803"/>
            <a:chExt cx="2899948" cy="763004"/>
          </a:xfrm>
        </p:grpSpPr>
        <p:sp>
          <p:nvSpPr>
            <p:cNvPr id="11" name="矩形: 圆角 10">
              <a:extLst>
                <a:ext uri="{FF2B5EF4-FFF2-40B4-BE49-F238E27FC236}">
                  <a16:creationId xmlns="" xmlns:a16="http://schemas.microsoft.com/office/drawing/2014/main" id="{EAAA8738-7D2B-4FCF-8A6A-B4D36F0B8379}"/>
                </a:ext>
              </a:extLst>
            </p:cNvPr>
            <p:cNvSpPr/>
            <p:nvPr/>
          </p:nvSpPr>
          <p:spPr>
            <a:xfrm>
              <a:off x="4512179" y="1596162"/>
              <a:ext cx="2698175"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2" name="组合 11">
              <a:extLst>
                <a:ext uri="{FF2B5EF4-FFF2-40B4-BE49-F238E27FC236}">
                  <a16:creationId xmlns="" xmlns:a16="http://schemas.microsoft.com/office/drawing/2014/main" id="{E3F08C78-4802-47DB-8F8F-C10BB56A0CA2}"/>
                </a:ext>
              </a:extLst>
            </p:cNvPr>
            <p:cNvGrpSpPr/>
            <p:nvPr/>
          </p:nvGrpSpPr>
          <p:grpSpPr>
            <a:xfrm>
              <a:off x="4397979" y="1511803"/>
              <a:ext cx="2899948" cy="763004"/>
              <a:chOff x="4397979" y="1511803"/>
              <a:chExt cx="2899948" cy="763004"/>
            </a:xfrm>
          </p:grpSpPr>
          <p:sp>
            <p:nvSpPr>
              <p:cNvPr id="13" name="Freeform 17">
                <a:extLst>
                  <a:ext uri="{FF2B5EF4-FFF2-40B4-BE49-F238E27FC236}">
                    <a16:creationId xmlns="" xmlns:a16="http://schemas.microsoft.com/office/drawing/2014/main" id="{84E222F4-A4F4-4DA9-B887-6B5865D0E095}"/>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14" name="矩形 13">
                <a:extLst>
                  <a:ext uri="{FF2B5EF4-FFF2-40B4-BE49-F238E27FC236}">
                    <a16:creationId xmlns="" xmlns:a16="http://schemas.microsoft.com/office/drawing/2014/main" id="{EF74BE56-7E79-42E7-9FA1-620AFFCF033A}"/>
                  </a:ext>
                </a:extLst>
              </p:cNvPr>
              <p:cNvSpPr/>
              <p:nvPr/>
            </p:nvSpPr>
            <p:spPr>
              <a:xfrm>
                <a:off x="4599752" y="1511803"/>
                <a:ext cx="2698175"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被动隐写分析：</a:t>
                </a:r>
              </a:p>
            </p:txBody>
          </p:sp>
        </p:grpSp>
      </p:grpSp>
      <p:sp>
        <p:nvSpPr>
          <p:cNvPr id="15" name="矩形 14">
            <a:extLst>
              <a:ext uri="{FF2B5EF4-FFF2-40B4-BE49-F238E27FC236}">
                <a16:creationId xmlns="" xmlns:a16="http://schemas.microsoft.com/office/drawing/2014/main" id="{1B8A559A-4473-412B-BEC8-9CF987CE5F64}"/>
              </a:ext>
            </a:extLst>
          </p:cNvPr>
          <p:cNvSpPr/>
          <p:nvPr/>
        </p:nvSpPr>
        <p:spPr>
          <a:xfrm>
            <a:off x="4596750" y="1478314"/>
            <a:ext cx="6855819" cy="1142942"/>
          </a:xfrm>
          <a:prstGeom prst="rect">
            <a:avLst/>
          </a:prstGeom>
        </p:spPr>
        <p:txBody>
          <a:bodyPr wrap="square">
            <a:spAutoFit/>
          </a:bodyPr>
          <a:lstStyle/>
          <a:p>
            <a:pPr lvl="1">
              <a:lnSpc>
                <a:spcPct val="150000"/>
              </a:lnSpc>
            </a:pPr>
            <a:r>
              <a:rPr lang="zh-CN" altLang="en-US" sz="2400" dirty="0">
                <a:latin typeface="+mn-ea"/>
              </a:rPr>
              <a:t>仅仅是判断多媒体数据中是否存在秘密信息</a:t>
            </a:r>
            <a:endParaRPr lang="en-US" altLang="zh-CN" sz="2400" dirty="0">
              <a:latin typeface="+mn-ea"/>
            </a:endParaRPr>
          </a:p>
          <a:p>
            <a:pPr lvl="1">
              <a:lnSpc>
                <a:spcPct val="150000"/>
              </a:lnSpc>
            </a:pPr>
            <a:r>
              <a:rPr lang="zh-CN" altLang="en-US" sz="2400" dirty="0">
                <a:latin typeface="+mn-ea"/>
              </a:rPr>
              <a:t>尝试判断携密载体所采用的算法</a:t>
            </a:r>
          </a:p>
        </p:txBody>
      </p:sp>
      <p:sp>
        <p:nvSpPr>
          <p:cNvPr id="21" name="矩形 20">
            <a:extLst>
              <a:ext uri="{FF2B5EF4-FFF2-40B4-BE49-F238E27FC236}">
                <a16:creationId xmlns="" xmlns:a16="http://schemas.microsoft.com/office/drawing/2014/main" id="{90C2172B-63D8-4C7B-A769-6AA89548697E}"/>
              </a:ext>
            </a:extLst>
          </p:cNvPr>
          <p:cNvSpPr/>
          <p:nvPr/>
        </p:nvSpPr>
        <p:spPr>
          <a:xfrm>
            <a:off x="4596750" y="3683447"/>
            <a:ext cx="5509436" cy="2804935"/>
          </a:xfrm>
          <a:prstGeom prst="rect">
            <a:avLst/>
          </a:prstGeom>
        </p:spPr>
        <p:txBody>
          <a:bodyPr wrap="square">
            <a:spAutoFit/>
          </a:bodyPr>
          <a:lstStyle/>
          <a:p>
            <a:pPr lvl="1">
              <a:lnSpc>
                <a:spcPct val="150000"/>
              </a:lnSpc>
            </a:pPr>
            <a:r>
              <a:rPr lang="zh-CN" altLang="en-US" sz="2400" dirty="0">
                <a:latin typeface="+mn-ea"/>
              </a:rPr>
              <a:t>估算隐藏信息的长度</a:t>
            </a:r>
          </a:p>
          <a:p>
            <a:pPr lvl="1">
              <a:lnSpc>
                <a:spcPct val="150000"/>
              </a:lnSpc>
            </a:pPr>
            <a:r>
              <a:rPr lang="zh-CN" altLang="en-US" sz="2400" dirty="0">
                <a:latin typeface="+mn-ea"/>
              </a:rPr>
              <a:t>估计隐藏信息的位置</a:t>
            </a:r>
          </a:p>
          <a:p>
            <a:pPr lvl="1">
              <a:lnSpc>
                <a:spcPct val="150000"/>
              </a:lnSpc>
            </a:pPr>
            <a:r>
              <a:rPr lang="zh-CN" altLang="en-US" sz="2400" dirty="0">
                <a:latin typeface="+mn-ea"/>
              </a:rPr>
              <a:t>猜测隐藏算法使用的密钥</a:t>
            </a:r>
          </a:p>
          <a:p>
            <a:pPr lvl="1">
              <a:lnSpc>
                <a:spcPct val="150000"/>
              </a:lnSpc>
            </a:pPr>
            <a:r>
              <a:rPr lang="zh-CN" altLang="en-US" sz="2400" dirty="0">
                <a:latin typeface="+mn-ea"/>
              </a:rPr>
              <a:t>猜测隐藏算法所使用的某些参数</a:t>
            </a:r>
          </a:p>
          <a:p>
            <a:pPr lvl="1">
              <a:lnSpc>
                <a:spcPct val="150000"/>
              </a:lnSpc>
            </a:pPr>
            <a:r>
              <a:rPr lang="zh-CN" altLang="en-US" sz="2400" dirty="0">
                <a:latin typeface="+mn-ea"/>
              </a:rPr>
              <a:t>提取隐藏的秘密信息</a:t>
            </a:r>
            <a:r>
              <a:rPr lang="en-US" altLang="zh-CN" sz="2400" dirty="0">
                <a:latin typeface="+mn-ea"/>
              </a:rPr>
              <a:t>----</a:t>
            </a:r>
            <a:r>
              <a:rPr lang="zh-CN" altLang="en-US" sz="2400" dirty="0">
                <a:latin typeface="+mn-ea"/>
              </a:rPr>
              <a:t>终极目标</a:t>
            </a:r>
          </a:p>
        </p:txBody>
      </p:sp>
      <p:grpSp>
        <p:nvGrpSpPr>
          <p:cNvPr id="28" name="组合 27">
            <a:extLst>
              <a:ext uri="{FF2B5EF4-FFF2-40B4-BE49-F238E27FC236}">
                <a16:creationId xmlns="" xmlns:a16="http://schemas.microsoft.com/office/drawing/2014/main" id="{404C9ED0-CDB9-4AD7-A18B-C577FB475ACD}"/>
              </a:ext>
            </a:extLst>
          </p:cNvPr>
          <p:cNvGrpSpPr/>
          <p:nvPr/>
        </p:nvGrpSpPr>
        <p:grpSpPr>
          <a:xfrm>
            <a:off x="4596750" y="2878441"/>
            <a:ext cx="2899948" cy="763004"/>
            <a:chOff x="4397979" y="1511803"/>
            <a:chExt cx="2899948" cy="763004"/>
          </a:xfrm>
        </p:grpSpPr>
        <p:sp>
          <p:nvSpPr>
            <p:cNvPr id="29" name="矩形: 圆角 28">
              <a:extLst>
                <a:ext uri="{FF2B5EF4-FFF2-40B4-BE49-F238E27FC236}">
                  <a16:creationId xmlns="" xmlns:a16="http://schemas.microsoft.com/office/drawing/2014/main" id="{855A7D44-892D-4362-84F5-025A627A1C5F}"/>
                </a:ext>
              </a:extLst>
            </p:cNvPr>
            <p:cNvSpPr/>
            <p:nvPr/>
          </p:nvSpPr>
          <p:spPr>
            <a:xfrm>
              <a:off x="4512179" y="1596162"/>
              <a:ext cx="2698175"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30" name="组合 29">
              <a:extLst>
                <a:ext uri="{FF2B5EF4-FFF2-40B4-BE49-F238E27FC236}">
                  <a16:creationId xmlns="" xmlns:a16="http://schemas.microsoft.com/office/drawing/2014/main" id="{C0286C48-B623-4F87-821C-5646A116E405}"/>
                </a:ext>
              </a:extLst>
            </p:cNvPr>
            <p:cNvGrpSpPr/>
            <p:nvPr/>
          </p:nvGrpSpPr>
          <p:grpSpPr>
            <a:xfrm>
              <a:off x="4397979" y="1511803"/>
              <a:ext cx="2899948" cy="763004"/>
              <a:chOff x="4397979" y="1511803"/>
              <a:chExt cx="2899948" cy="763004"/>
            </a:xfrm>
          </p:grpSpPr>
          <p:sp>
            <p:nvSpPr>
              <p:cNvPr id="31" name="Freeform 17">
                <a:extLst>
                  <a:ext uri="{FF2B5EF4-FFF2-40B4-BE49-F238E27FC236}">
                    <a16:creationId xmlns="" xmlns:a16="http://schemas.microsoft.com/office/drawing/2014/main" id="{1D270B83-186E-4F75-B88E-5F341BA7F68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32" name="矩形 31">
                <a:extLst>
                  <a:ext uri="{FF2B5EF4-FFF2-40B4-BE49-F238E27FC236}">
                    <a16:creationId xmlns="" xmlns:a16="http://schemas.microsoft.com/office/drawing/2014/main" id="{B2AFEC22-3DA9-414B-ABC3-21F7F5BB00F8}"/>
                  </a:ext>
                </a:extLst>
              </p:cNvPr>
              <p:cNvSpPr/>
              <p:nvPr/>
            </p:nvSpPr>
            <p:spPr>
              <a:xfrm>
                <a:off x="4599752" y="1511803"/>
                <a:ext cx="2698175"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主动隐写分析：</a:t>
                </a:r>
              </a:p>
            </p:txBody>
          </p:sp>
        </p:grpSp>
      </p:grpSp>
    </p:spTree>
    <p:extLst>
      <p:ext uri="{BB962C8B-B14F-4D97-AF65-F5344CB8AC3E}">
        <p14:creationId xmlns:p14="http://schemas.microsoft.com/office/powerpoint/2010/main" val="2603089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par>
                                <p:cTn id="11" presetID="53" presetClass="entr" presetSubtype="16"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500"/>
                            </p:stCondLst>
                            <p:childTnLst>
                              <p:par>
                                <p:cTn id="17" presetID="17"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ppt_w/2"/>
                                          </p:val>
                                        </p:tav>
                                        <p:tav tm="100000">
                                          <p:val>
                                            <p:strVal val="#ppt_x"/>
                                          </p:val>
                                        </p:tav>
                                      </p:tavLst>
                                    </p:anim>
                                    <p:anim calcmode="lin" valueType="num">
                                      <p:cBhvr>
                                        <p:cTn id="20" dur="500" fill="hold"/>
                                        <p:tgtEl>
                                          <p:spTgt spid="10"/>
                                        </p:tgtEl>
                                        <p:attrNameLst>
                                          <p:attrName>ppt_y</p:attrName>
                                        </p:attrNameLst>
                                      </p:cBhvr>
                                      <p:tavLst>
                                        <p:tav tm="0">
                                          <p:val>
                                            <p:strVal val="#ppt_y"/>
                                          </p:val>
                                        </p:tav>
                                        <p:tav tm="100000">
                                          <p:val>
                                            <p:strVal val="#ppt_y"/>
                                          </p:val>
                                        </p:tav>
                                      </p:tavLst>
                                    </p:anim>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strVal val="#ppt_h"/>
                                          </p:val>
                                        </p:tav>
                                        <p:tav tm="100000">
                                          <p:val>
                                            <p:strVal val="#ppt_h"/>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500" fill="hold"/>
                                        <p:tgtEl>
                                          <p:spTgt spid="28"/>
                                        </p:tgtEl>
                                        <p:attrNameLst>
                                          <p:attrName>ppt_x</p:attrName>
                                        </p:attrNameLst>
                                      </p:cBhvr>
                                      <p:tavLst>
                                        <p:tav tm="0">
                                          <p:val>
                                            <p:strVal val="#ppt_x-#ppt_w/2"/>
                                          </p:val>
                                        </p:tav>
                                        <p:tav tm="100000">
                                          <p:val>
                                            <p:strVal val="#ppt_x"/>
                                          </p:val>
                                        </p:tav>
                                      </p:tavLst>
                                    </p:anim>
                                    <p:anim calcmode="lin" valueType="num">
                                      <p:cBhvr>
                                        <p:cTn id="32" dur="500" fill="hold"/>
                                        <p:tgtEl>
                                          <p:spTgt spid="28"/>
                                        </p:tgtEl>
                                        <p:attrNameLst>
                                          <p:attrName>ppt_y</p:attrName>
                                        </p:attrNameLst>
                                      </p:cBhvr>
                                      <p:tavLst>
                                        <p:tav tm="0">
                                          <p:val>
                                            <p:strVal val="#ppt_y"/>
                                          </p:val>
                                        </p:tav>
                                        <p:tav tm="100000">
                                          <p:val>
                                            <p:strVal val="#ppt_y"/>
                                          </p:val>
                                        </p:tav>
                                      </p:tavLst>
                                    </p:anim>
                                    <p:anim calcmode="lin" valueType="num">
                                      <p:cBhvr>
                                        <p:cTn id="33" dur="500" fill="hold"/>
                                        <p:tgtEl>
                                          <p:spTgt spid="28"/>
                                        </p:tgtEl>
                                        <p:attrNameLst>
                                          <p:attrName>ppt_w</p:attrName>
                                        </p:attrNameLst>
                                      </p:cBhvr>
                                      <p:tavLst>
                                        <p:tav tm="0">
                                          <p:val>
                                            <p:fltVal val="0"/>
                                          </p:val>
                                        </p:tav>
                                        <p:tav tm="100000">
                                          <p:val>
                                            <p:strVal val="#ppt_w"/>
                                          </p:val>
                                        </p:tav>
                                      </p:tavLst>
                                    </p:anim>
                                    <p:anim calcmode="lin" valueType="num">
                                      <p:cBhvr>
                                        <p:cTn id="34" dur="500" fill="hold"/>
                                        <p:tgtEl>
                                          <p:spTgt spid="28"/>
                                        </p:tgtEl>
                                        <p:attrNameLst>
                                          <p:attrName>ppt_h</p:attrName>
                                        </p:attrNameLst>
                                      </p:cBhvr>
                                      <p:tavLst>
                                        <p:tav tm="0">
                                          <p:val>
                                            <p:strVal val="#ppt_h"/>
                                          </p:val>
                                        </p:tav>
                                        <p:tav tm="100000">
                                          <p:val>
                                            <p:strVal val="#ppt_h"/>
                                          </p:val>
                                        </p:tav>
                                      </p:tavLst>
                                    </p:anim>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par>
                          <p:cTn id="39" fill="hold">
                            <p:stCondLst>
                              <p:cond delay="1000"/>
                            </p:stCondLst>
                            <p:childTnLst>
                              <p:par>
                                <p:cTn id="40" presetID="22" presetClass="entr" presetSubtype="8" fill="hold" nodeType="afterEffect">
                                  <p:stCondLst>
                                    <p:cond delay="0"/>
                                  </p:stCondLst>
                                  <p:childTnLst>
                                    <p:set>
                                      <p:cBhvr>
                                        <p:cTn id="41" dur="1" fill="hold">
                                          <p:stCondLst>
                                            <p:cond delay="0"/>
                                          </p:stCondLst>
                                        </p:cTn>
                                        <p:tgtEl>
                                          <p:spTgt spid="21">
                                            <p:txEl>
                                              <p:pRg st="0" end="0"/>
                                            </p:txEl>
                                          </p:spTgt>
                                        </p:tgtEl>
                                        <p:attrNameLst>
                                          <p:attrName>style.visibility</p:attrName>
                                        </p:attrNameLst>
                                      </p:cBhvr>
                                      <p:to>
                                        <p:strVal val="visible"/>
                                      </p:to>
                                    </p:set>
                                    <p:animEffect transition="in" filter="wipe(left)">
                                      <p:cBhvr>
                                        <p:cTn id="42" dur="500"/>
                                        <p:tgtEl>
                                          <p:spTgt spid="21">
                                            <p:txEl>
                                              <p:pRg st="0" end="0"/>
                                            </p:txEl>
                                          </p:spTgt>
                                        </p:tgtEl>
                                      </p:cBhvr>
                                    </p:animEffect>
                                  </p:childTnLst>
                                </p:cTn>
                              </p:par>
                            </p:childTnLst>
                          </p:cTn>
                        </p:par>
                        <p:par>
                          <p:cTn id="43" fill="hold">
                            <p:stCondLst>
                              <p:cond delay="1500"/>
                            </p:stCondLst>
                            <p:childTnLst>
                              <p:par>
                                <p:cTn id="44" presetID="22" presetClass="entr" presetSubtype="8" fill="hold" nodeType="afterEffect">
                                  <p:stCondLst>
                                    <p:cond delay="0"/>
                                  </p:stCondLst>
                                  <p:childTnLst>
                                    <p:set>
                                      <p:cBhvr>
                                        <p:cTn id="45" dur="1" fill="hold">
                                          <p:stCondLst>
                                            <p:cond delay="0"/>
                                          </p:stCondLst>
                                        </p:cTn>
                                        <p:tgtEl>
                                          <p:spTgt spid="21">
                                            <p:txEl>
                                              <p:pRg st="1" end="1"/>
                                            </p:txEl>
                                          </p:spTgt>
                                        </p:tgtEl>
                                        <p:attrNameLst>
                                          <p:attrName>style.visibility</p:attrName>
                                        </p:attrNameLst>
                                      </p:cBhvr>
                                      <p:to>
                                        <p:strVal val="visible"/>
                                      </p:to>
                                    </p:set>
                                    <p:animEffect transition="in" filter="wipe(left)">
                                      <p:cBhvr>
                                        <p:cTn id="46" dur="500"/>
                                        <p:tgtEl>
                                          <p:spTgt spid="21">
                                            <p:txEl>
                                              <p:pRg st="1" end="1"/>
                                            </p:txEl>
                                          </p:spTgt>
                                        </p:tgtEl>
                                      </p:cBhvr>
                                    </p:animEffect>
                                  </p:childTnLst>
                                </p:cTn>
                              </p:par>
                            </p:childTnLst>
                          </p:cTn>
                        </p:par>
                        <p:par>
                          <p:cTn id="47" fill="hold">
                            <p:stCondLst>
                              <p:cond delay="2000"/>
                            </p:stCondLst>
                            <p:childTnLst>
                              <p:par>
                                <p:cTn id="48" presetID="22" presetClass="entr" presetSubtype="8" fill="hold" nodeType="afterEffect">
                                  <p:stCondLst>
                                    <p:cond delay="0"/>
                                  </p:stCondLst>
                                  <p:childTnLst>
                                    <p:set>
                                      <p:cBhvr>
                                        <p:cTn id="49" dur="1" fill="hold">
                                          <p:stCondLst>
                                            <p:cond delay="0"/>
                                          </p:stCondLst>
                                        </p:cTn>
                                        <p:tgtEl>
                                          <p:spTgt spid="21">
                                            <p:txEl>
                                              <p:pRg st="2" end="2"/>
                                            </p:txEl>
                                          </p:spTgt>
                                        </p:tgtEl>
                                        <p:attrNameLst>
                                          <p:attrName>style.visibility</p:attrName>
                                        </p:attrNameLst>
                                      </p:cBhvr>
                                      <p:to>
                                        <p:strVal val="visible"/>
                                      </p:to>
                                    </p:set>
                                    <p:animEffect transition="in" filter="wipe(left)">
                                      <p:cBhvr>
                                        <p:cTn id="50" dur="500"/>
                                        <p:tgtEl>
                                          <p:spTgt spid="21">
                                            <p:txEl>
                                              <p:pRg st="2" end="2"/>
                                            </p:txEl>
                                          </p:spTgt>
                                        </p:tgtEl>
                                      </p:cBhvr>
                                    </p:animEffect>
                                  </p:childTnLst>
                                </p:cTn>
                              </p:par>
                            </p:childTnLst>
                          </p:cTn>
                        </p:par>
                        <p:par>
                          <p:cTn id="51" fill="hold">
                            <p:stCondLst>
                              <p:cond delay="2500"/>
                            </p:stCondLst>
                            <p:childTnLst>
                              <p:par>
                                <p:cTn id="52" presetID="22" presetClass="entr" presetSubtype="8" fill="hold" nodeType="afterEffect">
                                  <p:stCondLst>
                                    <p:cond delay="0"/>
                                  </p:stCondLst>
                                  <p:childTnLst>
                                    <p:set>
                                      <p:cBhvr>
                                        <p:cTn id="53" dur="1" fill="hold">
                                          <p:stCondLst>
                                            <p:cond delay="0"/>
                                          </p:stCondLst>
                                        </p:cTn>
                                        <p:tgtEl>
                                          <p:spTgt spid="21">
                                            <p:txEl>
                                              <p:pRg st="3" end="3"/>
                                            </p:txEl>
                                          </p:spTgt>
                                        </p:tgtEl>
                                        <p:attrNameLst>
                                          <p:attrName>style.visibility</p:attrName>
                                        </p:attrNameLst>
                                      </p:cBhvr>
                                      <p:to>
                                        <p:strVal val="visible"/>
                                      </p:to>
                                    </p:set>
                                    <p:animEffect transition="in" filter="wipe(left)">
                                      <p:cBhvr>
                                        <p:cTn id="54" dur="500"/>
                                        <p:tgtEl>
                                          <p:spTgt spid="21">
                                            <p:txEl>
                                              <p:pRg st="3" end="3"/>
                                            </p:txEl>
                                          </p:spTgt>
                                        </p:tgtEl>
                                      </p:cBhvr>
                                    </p:animEffect>
                                  </p:childTnLst>
                                </p:cTn>
                              </p:par>
                            </p:childTnLst>
                          </p:cTn>
                        </p:par>
                        <p:par>
                          <p:cTn id="55" fill="hold">
                            <p:stCondLst>
                              <p:cond delay="3000"/>
                            </p:stCondLst>
                            <p:childTnLst>
                              <p:par>
                                <p:cTn id="56" presetID="22" presetClass="entr" presetSubtype="8" fill="hold" nodeType="afterEffect">
                                  <p:stCondLst>
                                    <p:cond delay="0"/>
                                  </p:stCondLst>
                                  <p:childTnLst>
                                    <p:set>
                                      <p:cBhvr>
                                        <p:cTn id="57" dur="1" fill="hold">
                                          <p:stCondLst>
                                            <p:cond delay="0"/>
                                          </p:stCondLst>
                                        </p:cTn>
                                        <p:tgtEl>
                                          <p:spTgt spid="21">
                                            <p:txEl>
                                              <p:pRg st="4" end="4"/>
                                            </p:txEl>
                                          </p:spTgt>
                                        </p:tgtEl>
                                        <p:attrNameLst>
                                          <p:attrName>style.visibility</p:attrName>
                                        </p:attrNameLst>
                                      </p:cBhvr>
                                      <p:to>
                                        <p:strVal val="visible"/>
                                      </p:to>
                                    </p:set>
                                    <p:animEffect transition="in" filter="wipe(left)">
                                      <p:cBhvr>
                                        <p:cTn id="58"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3D5C15D2-B8DC-40A5-BE5E-C5195324B4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a:extLst>
              <a:ext uri="{FF2B5EF4-FFF2-40B4-BE49-F238E27FC236}">
                <a16:creationId xmlns="" xmlns:a16="http://schemas.microsoft.com/office/drawing/2014/main" id="{A7071F2D-FDBA-4586-921E-326B254286B2}"/>
              </a:ext>
            </a:extLst>
          </p:cNvPr>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zh-CN" altLang="en-US" sz="4000" dirty="0" smtClean="0">
                <a:solidFill>
                  <a:srgbClr val="002060"/>
                </a:solidFill>
                <a:latin typeface="思源黑体 CN Heavy" panose="020B0A00000000000000" pitchFamily="34" charset="-122"/>
                <a:ea typeface="思源黑体 CN Heavy" panose="020B0A00000000000000" pitchFamily="34" charset="-122"/>
                <a:cs typeface="+mn-ea"/>
                <a:sym typeface="+mn-ea"/>
              </a:rPr>
              <a:t>隐写分析分类</a:t>
            </a:r>
            <a:endPar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endParaRPr>
          </a:p>
        </p:txBody>
      </p:sp>
      <p:grpSp>
        <p:nvGrpSpPr>
          <p:cNvPr id="2" name="组合 6">
            <a:extLst>
              <a:ext uri="{FF2B5EF4-FFF2-40B4-BE49-F238E27FC236}">
                <a16:creationId xmlns="" xmlns:a16="http://schemas.microsoft.com/office/drawing/2014/main" id="{88DA879F-1FFD-4D12-B187-405E4B1CC34E}"/>
              </a:ext>
            </a:extLst>
          </p:cNvPr>
          <p:cNvGrpSpPr/>
          <p:nvPr/>
        </p:nvGrpSpPr>
        <p:grpSpPr>
          <a:xfrm flipH="1">
            <a:off x="1645005" y="3787822"/>
            <a:ext cx="3183854" cy="139546"/>
            <a:chOff x="5803418" y="4388994"/>
            <a:chExt cx="3183854" cy="139546"/>
          </a:xfrm>
        </p:grpSpPr>
        <p:cxnSp>
          <p:nvCxnSpPr>
            <p:cNvPr id="5" name="直接连接符 4">
              <a:extLst>
                <a:ext uri="{FF2B5EF4-FFF2-40B4-BE49-F238E27FC236}">
                  <a16:creationId xmlns="" xmlns:a16="http://schemas.microsoft.com/office/drawing/2014/main" id="{59234671-5A91-4BA2-8FAA-852FD51F7201}"/>
                </a:ext>
              </a:extLst>
            </p:cNvPr>
            <p:cNvCxnSpPr>
              <a:cxnSpLocks/>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 xmlns:a16="http://schemas.microsoft.com/office/drawing/2014/main" id="{D53DF048-61C3-4F9C-8F96-6526175E80D2}"/>
                </a:ext>
              </a:extLst>
            </p:cNvPr>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 xmlns:a16="http://schemas.microsoft.com/office/drawing/2014/main" id="{91AF7CCF-27CE-4705-BD31-F0C77EE29472}"/>
              </a:ext>
            </a:extLst>
          </p:cNvPr>
          <p:cNvGrpSpPr/>
          <p:nvPr/>
        </p:nvGrpSpPr>
        <p:grpSpPr>
          <a:xfrm>
            <a:off x="1804785" y="1927271"/>
            <a:ext cx="9311592" cy="2182938"/>
            <a:chOff x="2449254" y="1668380"/>
            <a:chExt cx="9311592" cy="2182938"/>
          </a:xfrm>
        </p:grpSpPr>
        <p:sp>
          <p:nvSpPr>
            <p:cNvPr id="3" name="矩形: 圆角 2">
              <a:extLst>
                <a:ext uri="{FF2B5EF4-FFF2-40B4-BE49-F238E27FC236}">
                  <a16:creationId xmlns="" xmlns:a16="http://schemas.microsoft.com/office/drawing/2014/main" id="{06632B2A-7D32-46C0-B622-27A15CA8B8A6}"/>
                </a:ext>
              </a:extLst>
            </p:cNvPr>
            <p:cNvSpPr/>
            <p:nvPr/>
          </p:nvSpPr>
          <p:spPr>
            <a:xfrm>
              <a:off x="2449254" y="1668380"/>
              <a:ext cx="9311592" cy="218293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 name="矩形 3">
              <a:extLst>
                <a:ext uri="{FF2B5EF4-FFF2-40B4-BE49-F238E27FC236}">
                  <a16:creationId xmlns="" xmlns:a16="http://schemas.microsoft.com/office/drawing/2014/main" id="{3A44F483-8807-43C8-ABF8-59724DC0BD9C}"/>
                </a:ext>
              </a:extLst>
            </p:cNvPr>
            <p:cNvSpPr/>
            <p:nvPr/>
          </p:nvSpPr>
          <p:spPr>
            <a:xfrm>
              <a:off x="2984718" y="1790353"/>
              <a:ext cx="8725902" cy="1938992"/>
            </a:xfrm>
            <a:prstGeom prst="rect">
              <a:avLst/>
            </a:prstGeom>
          </p:spPr>
          <p:txBody>
            <a:bodyPr wrap="square">
              <a:spAutoFit/>
            </a:bodyPr>
            <a:lstStyle/>
            <a:p>
              <a:pPr fontAlgn="base">
                <a:spcAft>
                  <a:spcPct val="0"/>
                </a:spcAft>
                <a:defRPr/>
              </a:pPr>
              <a:r>
                <a:rPr lang="zh-CN" altLang="en-US" sz="2400" dirty="0">
                  <a:latin typeface="+mn-ea"/>
                </a:rPr>
                <a:t>隐写（</a:t>
              </a:r>
              <a:r>
                <a:rPr lang="en-US" altLang="zh-CN" sz="2400" dirty="0"/>
                <a:t>steganography</a:t>
              </a:r>
              <a:r>
                <a:rPr lang="zh-CN" altLang="en-US" sz="2400" dirty="0">
                  <a:latin typeface="+mn-ea"/>
                </a:rPr>
                <a:t>）</a:t>
              </a:r>
            </a:p>
            <a:p>
              <a:pPr fontAlgn="base">
                <a:spcAft>
                  <a:spcPct val="0"/>
                </a:spcAft>
                <a:defRPr/>
              </a:pPr>
              <a:r>
                <a:rPr lang="zh-CN" altLang="en-US" sz="2400" dirty="0">
                  <a:latin typeface="+mn-ea"/>
                </a:rPr>
                <a:t>目的：以表面正常的数字载体如静止图象、数字音频和视频信号等作为掩护，在其中隐藏秘密信息。额外数据的嵌入既不改变载体信号的视、听觉效果，也不改变计算机文件的大小和格式（包括文件头），使隐蔽信息能以不为人知的方式进行传输。</a:t>
              </a:r>
            </a:p>
          </p:txBody>
        </p:sp>
      </p:grpSp>
      <p:grpSp>
        <p:nvGrpSpPr>
          <p:cNvPr id="5" name="组合 4">
            <a:extLst>
              <a:ext uri="{FF2B5EF4-FFF2-40B4-BE49-F238E27FC236}">
                <a16:creationId xmlns="" xmlns:a16="http://schemas.microsoft.com/office/drawing/2014/main" id="{B36C5E53-B0B6-4621-B483-BDB76DA64F94}"/>
              </a:ext>
            </a:extLst>
          </p:cNvPr>
          <p:cNvGrpSpPr/>
          <p:nvPr/>
        </p:nvGrpSpPr>
        <p:grpSpPr>
          <a:xfrm>
            <a:off x="948391" y="2354859"/>
            <a:ext cx="1341632" cy="1341632"/>
            <a:chOff x="1882937" y="2051686"/>
            <a:chExt cx="1438016" cy="1438016"/>
          </a:xfrm>
        </p:grpSpPr>
        <p:sp>
          <p:nvSpPr>
            <p:cNvPr id="6" name="椭圆 5">
              <a:extLst>
                <a:ext uri="{FF2B5EF4-FFF2-40B4-BE49-F238E27FC236}">
                  <a16:creationId xmlns="" xmlns:a16="http://schemas.microsoft.com/office/drawing/2014/main" id="{B9DA2D36-AA75-49C7-A869-56F8777A0808}"/>
                </a:ext>
              </a:extLst>
            </p:cNvPr>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cs typeface="+mn-ea"/>
                <a:sym typeface="+mn-lt"/>
              </a:endParaRPr>
            </a:p>
          </p:txBody>
        </p:sp>
        <p:sp>
          <p:nvSpPr>
            <p:cNvPr id="7" name="矩形 6">
              <a:extLst>
                <a:ext uri="{FF2B5EF4-FFF2-40B4-BE49-F238E27FC236}">
                  <a16:creationId xmlns="" xmlns:a16="http://schemas.microsoft.com/office/drawing/2014/main" id="{4AE0B349-3DAC-400D-A7AC-298BEDD42AB9}"/>
                </a:ext>
              </a:extLst>
            </p:cNvPr>
            <p:cNvSpPr/>
            <p:nvPr/>
          </p:nvSpPr>
          <p:spPr>
            <a:xfrm>
              <a:off x="2173090" y="2523278"/>
              <a:ext cx="857707" cy="494831"/>
            </a:xfrm>
            <a:prstGeom prst="rect">
              <a:avLst/>
            </a:prstGeom>
          </p:spPr>
          <p:txBody>
            <a:bodyPr wrap="none">
              <a:spAutoFit/>
            </a:bodyPr>
            <a:lstStyle/>
            <a:p>
              <a:pPr algn="ctr"/>
              <a:r>
                <a:rPr lang="zh-CN" altLang="en-US" sz="2400" dirty="0">
                  <a:solidFill>
                    <a:schemeClr val="bg1"/>
                  </a:solidFill>
                  <a:effectLst>
                    <a:outerShdw blurRad="38100" dist="38100" dir="2700000" algn="tl">
                      <a:srgbClr val="000000">
                        <a:alpha val="43137"/>
                      </a:srgbClr>
                    </a:outerShdw>
                  </a:effectLst>
                  <a:latin typeface="+mn-ea"/>
                </a:rPr>
                <a:t>隐写</a:t>
              </a:r>
              <a:endParaRPr lang="en-US" altLang="zh-CN" sz="2400" dirty="0">
                <a:solidFill>
                  <a:schemeClr val="bg1"/>
                </a:solidFill>
                <a:effectLst>
                  <a:outerShdw blurRad="38100" dist="38100" dir="2700000" algn="tl">
                    <a:srgbClr val="000000">
                      <a:alpha val="43137"/>
                    </a:srgbClr>
                  </a:outerShdw>
                </a:effectLst>
                <a:latin typeface="+mn-ea"/>
              </a:endParaRPr>
            </a:p>
          </p:txBody>
        </p:sp>
      </p:grpSp>
      <p:grpSp>
        <p:nvGrpSpPr>
          <p:cNvPr id="8" name="组合 7">
            <a:extLst>
              <a:ext uri="{FF2B5EF4-FFF2-40B4-BE49-F238E27FC236}">
                <a16:creationId xmlns="" xmlns:a16="http://schemas.microsoft.com/office/drawing/2014/main" id="{3F206242-013B-463C-B0A7-03621C916A4B}"/>
              </a:ext>
            </a:extLst>
          </p:cNvPr>
          <p:cNvGrpSpPr/>
          <p:nvPr/>
        </p:nvGrpSpPr>
        <p:grpSpPr>
          <a:xfrm>
            <a:off x="1804785" y="4537797"/>
            <a:ext cx="9311592" cy="1803296"/>
            <a:chOff x="2449254" y="1858201"/>
            <a:chExt cx="9311592" cy="1803296"/>
          </a:xfrm>
        </p:grpSpPr>
        <p:sp>
          <p:nvSpPr>
            <p:cNvPr id="9" name="矩形: 圆角 8">
              <a:extLst>
                <a:ext uri="{FF2B5EF4-FFF2-40B4-BE49-F238E27FC236}">
                  <a16:creationId xmlns="" xmlns:a16="http://schemas.microsoft.com/office/drawing/2014/main" id="{7DF0BCB4-9049-47FD-BB87-2663D7D2FAB1}"/>
                </a:ext>
              </a:extLst>
            </p:cNvPr>
            <p:cNvSpPr/>
            <p:nvPr/>
          </p:nvSpPr>
          <p:spPr>
            <a:xfrm>
              <a:off x="2449254" y="1858201"/>
              <a:ext cx="9311592" cy="1803296"/>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0" name="矩形 9">
              <a:extLst>
                <a:ext uri="{FF2B5EF4-FFF2-40B4-BE49-F238E27FC236}">
                  <a16:creationId xmlns="" xmlns:a16="http://schemas.microsoft.com/office/drawing/2014/main" id="{1BB2DABD-2F41-42B6-8F83-A6677E873855}"/>
                </a:ext>
              </a:extLst>
            </p:cNvPr>
            <p:cNvSpPr/>
            <p:nvPr/>
          </p:nvSpPr>
          <p:spPr>
            <a:xfrm>
              <a:off x="3034944" y="1981954"/>
              <a:ext cx="8586852" cy="1569660"/>
            </a:xfrm>
            <a:prstGeom prst="rect">
              <a:avLst/>
            </a:prstGeom>
          </p:spPr>
          <p:txBody>
            <a:bodyPr wrap="square">
              <a:spAutoFit/>
            </a:bodyPr>
            <a:lstStyle/>
            <a:p>
              <a:pPr fontAlgn="base">
                <a:spcAft>
                  <a:spcPct val="0"/>
                </a:spcAft>
                <a:defRPr/>
              </a:pPr>
              <a:r>
                <a:rPr lang="zh-CN" altLang="en-US" sz="2400" dirty="0">
                  <a:latin typeface="+mn-ea"/>
                </a:rPr>
                <a:t>隐写分析（</a:t>
              </a:r>
              <a:r>
                <a:rPr lang="en-US" altLang="zh-CN" sz="2400" dirty="0" err="1"/>
                <a:t>steganalysis</a:t>
              </a:r>
              <a:r>
                <a:rPr lang="zh-CN" altLang="en-US" sz="2400" dirty="0">
                  <a:latin typeface="+mn-ea"/>
                </a:rPr>
                <a:t>）</a:t>
              </a:r>
            </a:p>
            <a:p>
              <a:pPr fontAlgn="base">
                <a:spcAft>
                  <a:spcPct val="0"/>
                </a:spcAft>
                <a:defRPr/>
              </a:pPr>
              <a:r>
                <a:rPr lang="zh-CN" altLang="en-US" sz="2400" dirty="0">
                  <a:latin typeface="+mn-ea"/>
                </a:rPr>
                <a:t>隐写分析是针对图像、视频和音频等多媒体数据</a:t>
              </a:r>
              <a:r>
                <a:rPr lang="en-US" altLang="zh-CN" sz="2400" dirty="0">
                  <a:latin typeface="+mn-ea"/>
                </a:rPr>
                <a:t>,</a:t>
              </a:r>
              <a:r>
                <a:rPr lang="zh-CN" altLang="en-US" sz="2400" dirty="0">
                  <a:latin typeface="+mn-ea"/>
                </a:rPr>
                <a:t>在对信息隐藏算法或隐藏的信息一无所知的情况下</a:t>
              </a:r>
              <a:r>
                <a:rPr lang="en-US" altLang="zh-CN" sz="2400" dirty="0">
                  <a:latin typeface="+mn-ea"/>
                </a:rPr>
                <a:t>,</a:t>
              </a:r>
              <a:r>
                <a:rPr lang="zh-CN" altLang="en-US" sz="2400" dirty="0">
                  <a:latin typeface="+mn-ea"/>
                </a:rPr>
                <a:t>仅仅是对可能携密的载体进行检测或者预测</a:t>
              </a:r>
              <a:r>
                <a:rPr lang="en-US" altLang="zh-CN" sz="2400" dirty="0">
                  <a:latin typeface="+mn-ea"/>
                </a:rPr>
                <a:t>,</a:t>
              </a:r>
              <a:r>
                <a:rPr lang="zh-CN" altLang="en-US" sz="2400" dirty="0">
                  <a:latin typeface="+mn-ea"/>
                </a:rPr>
                <a:t>以判断载体中是否携带秘密信息。</a:t>
              </a:r>
            </a:p>
          </p:txBody>
        </p:sp>
      </p:grpSp>
      <p:grpSp>
        <p:nvGrpSpPr>
          <p:cNvPr id="11" name="组合 10">
            <a:extLst>
              <a:ext uri="{FF2B5EF4-FFF2-40B4-BE49-F238E27FC236}">
                <a16:creationId xmlns="" xmlns:a16="http://schemas.microsoft.com/office/drawing/2014/main" id="{E0D8CD94-D5AF-4F72-8C23-C7D86E6DD74F}"/>
              </a:ext>
            </a:extLst>
          </p:cNvPr>
          <p:cNvGrpSpPr/>
          <p:nvPr/>
        </p:nvGrpSpPr>
        <p:grpSpPr>
          <a:xfrm>
            <a:off x="948392" y="4775564"/>
            <a:ext cx="1341633" cy="1341632"/>
            <a:chOff x="1882937" y="2051686"/>
            <a:chExt cx="1438016" cy="1438016"/>
          </a:xfrm>
        </p:grpSpPr>
        <p:sp>
          <p:nvSpPr>
            <p:cNvPr id="12" name="椭圆 11">
              <a:extLst>
                <a:ext uri="{FF2B5EF4-FFF2-40B4-BE49-F238E27FC236}">
                  <a16:creationId xmlns="" xmlns:a16="http://schemas.microsoft.com/office/drawing/2014/main" id="{491F2086-CA4A-4834-AF3D-E1B1FF0A7743}"/>
                </a:ext>
              </a:extLst>
            </p:cNvPr>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cs typeface="+mn-ea"/>
                <a:sym typeface="+mn-lt"/>
              </a:endParaRPr>
            </a:p>
          </p:txBody>
        </p:sp>
        <p:sp>
          <p:nvSpPr>
            <p:cNvPr id="13" name="矩形 12">
              <a:extLst>
                <a:ext uri="{FF2B5EF4-FFF2-40B4-BE49-F238E27FC236}">
                  <a16:creationId xmlns="" xmlns:a16="http://schemas.microsoft.com/office/drawing/2014/main" id="{F2781807-238B-4CA8-B532-942C0C40C37D}"/>
                </a:ext>
              </a:extLst>
            </p:cNvPr>
            <p:cNvSpPr/>
            <p:nvPr/>
          </p:nvSpPr>
          <p:spPr>
            <a:xfrm>
              <a:off x="2165763" y="2330649"/>
              <a:ext cx="1016191" cy="890695"/>
            </a:xfrm>
            <a:prstGeom prst="rect">
              <a:avLst/>
            </a:prstGeom>
          </p:spPr>
          <p:txBody>
            <a:bodyPr wrap="square">
              <a:spAutoFit/>
            </a:bodyPr>
            <a:lstStyle/>
            <a:p>
              <a:r>
                <a:rPr lang="zh-CN" altLang="en-US" sz="2400" dirty="0">
                  <a:solidFill>
                    <a:schemeClr val="bg1"/>
                  </a:solidFill>
                  <a:effectLst>
                    <a:outerShdw blurRad="38100" dist="38100" dir="2700000" algn="tl">
                      <a:srgbClr val="000000">
                        <a:alpha val="43137"/>
                      </a:srgbClr>
                    </a:outerShdw>
                  </a:effectLst>
                  <a:latin typeface="+mn-ea"/>
                </a:rPr>
                <a:t>隐写</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分析</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14" name="组合 13">
            <a:extLst>
              <a:ext uri="{FF2B5EF4-FFF2-40B4-BE49-F238E27FC236}">
                <a16:creationId xmlns="" xmlns:a16="http://schemas.microsoft.com/office/drawing/2014/main" id="{55A5F719-0F0E-4CBA-8435-711168078BBE}"/>
              </a:ext>
            </a:extLst>
          </p:cNvPr>
          <p:cNvGrpSpPr/>
          <p:nvPr/>
        </p:nvGrpSpPr>
        <p:grpSpPr>
          <a:xfrm>
            <a:off x="3952986" y="460220"/>
            <a:ext cx="4579091" cy="1109044"/>
            <a:chOff x="3279913" y="488294"/>
            <a:chExt cx="4579091" cy="1109044"/>
          </a:xfrm>
        </p:grpSpPr>
        <p:grpSp>
          <p:nvGrpSpPr>
            <p:cNvPr id="15" name="组合 14">
              <a:extLst>
                <a:ext uri="{FF2B5EF4-FFF2-40B4-BE49-F238E27FC236}">
                  <a16:creationId xmlns="" xmlns:a16="http://schemas.microsoft.com/office/drawing/2014/main" id="{744FAE23-34B5-4FC8-9F82-49A240148A6A}"/>
                </a:ext>
              </a:extLst>
            </p:cNvPr>
            <p:cNvGrpSpPr/>
            <p:nvPr/>
          </p:nvGrpSpPr>
          <p:grpSpPr>
            <a:xfrm>
              <a:off x="3279913" y="909457"/>
              <a:ext cx="4579091" cy="687881"/>
              <a:chOff x="3279913" y="909457"/>
              <a:chExt cx="4579091" cy="687881"/>
            </a:xfrm>
          </p:grpSpPr>
          <p:sp>
            <p:nvSpPr>
              <p:cNvPr id="169" name="矩形: 圆角 156">
                <a:extLst>
                  <a:ext uri="{FF2B5EF4-FFF2-40B4-BE49-F238E27FC236}">
                    <a16:creationId xmlns="" xmlns:a16="http://schemas.microsoft.com/office/drawing/2014/main" id="{264967DB-9952-479E-8FFB-2726482B61A3}"/>
                  </a:ext>
                </a:extLst>
              </p:cNvPr>
              <p:cNvSpPr/>
              <p:nvPr/>
            </p:nvSpPr>
            <p:spPr>
              <a:xfrm>
                <a:off x="3279913" y="909457"/>
                <a:ext cx="4574953"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70" name="文本框 169">
                <a:extLst>
                  <a:ext uri="{FF2B5EF4-FFF2-40B4-BE49-F238E27FC236}">
                    <a16:creationId xmlns="" xmlns:a16="http://schemas.microsoft.com/office/drawing/2014/main" id="{C08FE9BC-05DC-457D-93D8-12A360768DE8}"/>
                  </a:ext>
                </a:extLst>
              </p:cNvPr>
              <p:cNvSpPr txBox="1"/>
              <p:nvPr/>
            </p:nvSpPr>
            <p:spPr>
              <a:xfrm>
                <a:off x="4801757"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隐</a:t>
                </a:r>
                <a:r>
                  <a:rPr lang="zh-CN" altLang="en-US" sz="3200" dirty="0" smtClean="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写与隐写分析</a:t>
                </a:r>
                <a:endPar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16"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a:extLst>
                <a:ext uri="{FF2B5EF4-FFF2-40B4-BE49-F238E27FC236}">
                  <a16:creationId xmlns="" xmlns:a16="http://schemas.microsoft.com/office/drawing/2014/main" id="{8212C56A-0198-485A-B4E2-27DEA311F943}"/>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17" name="ïṥļîḋè">
                <a:extLst>
                  <a:ext uri="{FF2B5EF4-FFF2-40B4-BE49-F238E27FC236}">
                    <a16:creationId xmlns="" xmlns:a16="http://schemas.microsoft.com/office/drawing/2014/main" id="{C9B4A4B6-F06D-45FF-8152-51234C82D19A}"/>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íṣḻíďe">
                <a:extLst>
                  <a:ext uri="{FF2B5EF4-FFF2-40B4-BE49-F238E27FC236}">
                    <a16:creationId xmlns="" xmlns:a16="http://schemas.microsoft.com/office/drawing/2014/main" id="{FA0F06D2-6C63-4373-94BF-B31B40E7D359}"/>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íś1îḍê">
                <a:extLst>
                  <a:ext uri="{FF2B5EF4-FFF2-40B4-BE49-F238E27FC236}">
                    <a16:creationId xmlns="" xmlns:a16="http://schemas.microsoft.com/office/drawing/2014/main" id="{9992BBBD-CEC4-49AA-AB10-44D164963AEE}"/>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iš1ïḍe">
                <a:extLst>
                  <a:ext uri="{FF2B5EF4-FFF2-40B4-BE49-F238E27FC236}">
                    <a16:creationId xmlns="" xmlns:a16="http://schemas.microsoft.com/office/drawing/2014/main" id="{9B5F81B3-57A1-4171-AE9E-99537C90F781}"/>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sḻiḍè">
                <a:extLst>
                  <a:ext uri="{FF2B5EF4-FFF2-40B4-BE49-F238E27FC236}">
                    <a16:creationId xmlns="" xmlns:a16="http://schemas.microsoft.com/office/drawing/2014/main" id="{FAB32634-0C3E-4B80-A435-7D9AB2BBCB0F}"/>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Slïḓe">
                <a:extLst>
                  <a:ext uri="{FF2B5EF4-FFF2-40B4-BE49-F238E27FC236}">
                    <a16:creationId xmlns="" xmlns:a16="http://schemas.microsoft.com/office/drawing/2014/main" id="{CE7F96A8-EBFC-4A75-B3BA-EF68F8B89547}"/>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ṣļidé">
                <a:extLst>
                  <a:ext uri="{FF2B5EF4-FFF2-40B4-BE49-F238E27FC236}">
                    <a16:creationId xmlns="" xmlns:a16="http://schemas.microsoft.com/office/drawing/2014/main" id="{4C4BDB3E-75CA-42CA-AAB8-30CF4734082D}"/>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iSliḋe">
                <a:extLst>
                  <a:ext uri="{FF2B5EF4-FFF2-40B4-BE49-F238E27FC236}">
                    <a16:creationId xmlns="" xmlns:a16="http://schemas.microsoft.com/office/drawing/2014/main" id="{8A509C1D-05CD-4756-B070-45238CBFD767}"/>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śḷíḓé">
                <a:extLst>
                  <a:ext uri="{FF2B5EF4-FFF2-40B4-BE49-F238E27FC236}">
                    <a16:creationId xmlns="" xmlns:a16="http://schemas.microsoft.com/office/drawing/2014/main" id="{DA620DD3-C1AA-4971-A890-5D8A5B4BE406}"/>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îS1îḋe">
                <a:extLst>
                  <a:ext uri="{FF2B5EF4-FFF2-40B4-BE49-F238E27FC236}">
                    <a16:creationId xmlns="" xmlns:a16="http://schemas.microsoft.com/office/drawing/2014/main" id="{2A95242C-3A4A-4E00-AC49-64B7DE6E4421}"/>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îś1íḍê">
                <a:extLst>
                  <a:ext uri="{FF2B5EF4-FFF2-40B4-BE49-F238E27FC236}">
                    <a16:creationId xmlns="" xmlns:a16="http://schemas.microsoft.com/office/drawing/2014/main" id="{69CD8587-DF62-4522-8ED0-8A09A04BD36E}"/>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ïṡļïḋé">
                <a:extLst>
                  <a:ext uri="{FF2B5EF4-FFF2-40B4-BE49-F238E27FC236}">
                    <a16:creationId xmlns="" xmlns:a16="http://schemas.microsoft.com/office/drawing/2014/main" id="{C18E3C10-42B8-4A74-8454-64DDFE997C5C}"/>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iSḷîḓè">
                <a:extLst>
                  <a:ext uri="{FF2B5EF4-FFF2-40B4-BE49-F238E27FC236}">
                    <a16:creationId xmlns="" xmlns:a16="http://schemas.microsoft.com/office/drawing/2014/main" id="{4D734310-1E24-4943-AD3A-43D8DED9E636}"/>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ï$ḷïḑe">
                <a:extLst>
                  <a:ext uri="{FF2B5EF4-FFF2-40B4-BE49-F238E27FC236}">
                    <a16:creationId xmlns="" xmlns:a16="http://schemas.microsoft.com/office/drawing/2014/main" id="{84104E5C-335D-4478-98F4-B7FAFD39CFCA}"/>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îŝlïḋé">
                <a:extLst>
                  <a:ext uri="{FF2B5EF4-FFF2-40B4-BE49-F238E27FC236}">
                    <a16:creationId xmlns="" xmlns:a16="http://schemas.microsoft.com/office/drawing/2014/main" id="{23363D78-6C18-44FD-94C9-F27789911ED2}"/>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iŝlîḍê">
                <a:extLst>
                  <a:ext uri="{FF2B5EF4-FFF2-40B4-BE49-F238E27FC236}">
                    <a16:creationId xmlns="" xmlns:a16="http://schemas.microsoft.com/office/drawing/2014/main" id="{292CADB8-FB1B-490D-AD16-68F08D960677}"/>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ŝḷíḋê">
                <a:extLst>
                  <a:ext uri="{FF2B5EF4-FFF2-40B4-BE49-F238E27FC236}">
                    <a16:creationId xmlns="" xmlns:a16="http://schemas.microsoft.com/office/drawing/2014/main" id="{D3C7A821-8A8E-41F5-99B3-8708787613FA}"/>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ŝḻidê">
                <a:extLst>
                  <a:ext uri="{FF2B5EF4-FFF2-40B4-BE49-F238E27FC236}">
                    <a16:creationId xmlns="" xmlns:a16="http://schemas.microsoft.com/office/drawing/2014/main" id="{927CC99D-FEE4-4465-A40E-6FDF30D65FC7}"/>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î$lîḑe">
                <a:extLst>
                  <a:ext uri="{FF2B5EF4-FFF2-40B4-BE49-F238E27FC236}">
                    <a16:creationId xmlns="" xmlns:a16="http://schemas.microsoft.com/office/drawing/2014/main" id="{23C9C552-2B3D-414C-AC2C-683649AE3296}"/>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íṧļïḓé">
                <a:extLst>
                  <a:ext uri="{FF2B5EF4-FFF2-40B4-BE49-F238E27FC236}">
                    <a16:creationId xmlns="" xmlns:a16="http://schemas.microsoft.com/office/drawing/2014/main" id="{057B369E-6211-4DFF-8EF2-E33493DA23D8}"/>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ïs1ïḓé">
                <a:extLst>
                  <a:ext uri="{FF2B5EF4-FFF2-40B4-BE49-F238E27FC236}">
                    <a16:creationId xmlns="" xmlns:a16="http://schemas.microsoft.com/office/drawing/2014/main" id="{758EB656-26FF-4558-8EB5-4F3F57DAE162}"/>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íṣļide">
                <a:extLst>
                  <a:ext uri="{FF2B5EF4-FFF2-40B4-BE49-F238E27FC236}">
                    <a16:creationId xmlns="" xmlns:a16="http://schemas.microsoft.com/office/drawing/2014/main" id="{14D8C3EB-F7F3-4483-81D4-4775B43DC99D}"/>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îṣ1ïḋê">
                <a:extLst>
                  <a:ext uri="{FF2B5EF4-FFF2-40B4-BE49-F238E27FC236}">
                    <a16:creationId xmlns="" xmlns:a16="http://schemas.microsoft.com/office/drawing/2014/main" id="{E4ADB803-2268-4A0C-8E62-959817D163F0}"/>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iṣļíde">
                <a:extLst>
                  <a:ext uri="{FF2B5EF4-FFF2-40B4-BE49-F238E27FC236}">
                    <a16:creationId xmlns="" xmlns:a16="http://schemas.microsoft.com/office/drawing/2014/main" id="{8E80CD00-4E14-424B-AA00-D8DA0ACD045C}"/>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ṩ1íḋé">
                <a:extLst>
                  <a:ext uri="{FF2B5EF4-FFF2-40B4-BE49-F238E27FC236}">
                    <a16:creationId xmlns="" xmlns:a16="http://schemas.microsoft.com/office/drawing/2014/main" id="{699F4CE8-7C8E-4B30-B898-831C0291AF41}"/>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ṥḻiḍe">
                <a:extLst>
                  <a:ext uri="{FF2B5EF4-FFF2-40B4-BE49-F238E27FC236}">
                    <a16:creationId xmlns="" xmlns:a16="http://schemas.microsoft.com/office/drawing/2014/main" id="{43112F53-542B-4102-9FD4-20443E429EDE}"/>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ïŝ1íḓè">
                <a:extLst>
                  <a:ext uri="{FF2B5EF4-FFF2-40B4-BE49-F238E27FC236}">
                    <a16:creationId xmlns="" xmlns:a16="http://schemas.microsoft.com/office/drawing/2014/main" id="{F1F4886E-EB22-4453-AB94-BDB1F07A5FB3}"/>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íŝlíďe">
                <a:extLst>
                  <a:ext uri="{FF2B5EF4-FFF2-40B4-BE49-F238E27FC236}">
                    <a16:creationId xmlns="" xmlns:a16="http://schemas.microsoft.com/office/drawing/2014/main" id="{02A15B50-B265-4A8A-A38F-81B2B464CDE3}"/>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iṡľïḓe">
                <a:extLst>
                  <a:ext uri="{FF2B5EF4-FFF2-40B4-BE49-F238E27FC236}">
                    <a16:creationId xmlns="" xmlns:a16="http://schemas.microsoft.com/office/drawing/2014/main" id="{37B3D7DD-90F3-46B6-859C-571B50F7F346}"/>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iṡ1ïḍè">
                <a:extLst>
                  <a:ext uri="{FF2B5EF4-FFF2-40B4-BE49-F238E27FC236}">
                    <a16:creationId xmlns="" xmlns:a16="http://schemas.microsoft.com/office/drawing/2014/main" id="{854C91A6-CC10-42F2-A0BA-597BF44D8381}"/>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îsľïďè">
                <a:extLst>
                  <a:ext uri="{FF2B5EF4-FFF2-40B4-BE49-F238E27FC236}">
                    <a16:creationId xmlns="" xmlns:a16="http://schemas.microsoft.com/office/drawing/2014/main" id="{DF6ECDDC-FD3F-4FF6-938B-C795FC8B67E8}"/>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iŝ1ïďé">
                <a:extLst>
                  <a:ext uri="{FF2B5EF4-FFF2-40B4-BE49-F238E27FC236}">
                    <a16:creationId xmlns="" xmlns:a16="http://schemas.microsoft.com/office/drawing/2014/main" id="{AFD29866-CF9E-4AD9-8C79-5BC46C7F9F47}"/>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ïṧḻidè">
                <a:extLst>
                  <a:ext uri="{FF2B5EF4-FFF2-40B4-BE49-F238E27FC236}">
                    <a16:creationId xmlns="" xmlns:a16="http://schemas.microsoft.com/office/drawing/2014/main" id="{34BC8D04-BB2F-4B15-9EDC-D4223FCF9EEE}"/>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ïsļiḋê">
                <a:extLst>
                  <a:ext uri="{FF2B5EF4-FFF2-40B4-BE49-F238E27FC236}">
                    <a16:creationId xmlns="" xmlns:a16="http://schemas.microsoft.com/office/drawing/2014/main" id="{52A1D256-D956-460B-A0C2-71B98E3FB4C7}"/>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íṡḷîde">
                <a:extLst>
                  <a:ext uri="{FF2B5EF4-FFF2-40B4-BE49-F238E27FC236}">
                    <a16:creationId xmlns="" xmlns:a16="http://schemas.microsoft.com/office/drawing/2014/main" id="{6DCEFCFF-6FCD-4887-9C5B-39AB68BB2C9E}"/>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ïSlîďé">
                <a:extLst>
                  <a:ext uri="{FF2B5EF4-FFF2-40B4-BE49-F238E27FC236}">
                    <a16:creationId xmlns="" xmlns:a16="http://schemas.microsoft.com/office/drawing/2014/main" id="{AC481F0E-CEE4-42EA-826A-F352EE812E2E}"/>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iṥḷîde">
                <a:extLst>
                  <a:ext uri="{FF2B5EF4-FFF2-40B4-BE49-F238E27FC236}">
                    <a16:creationId xmlns="" xmlns:a16="http://schemas.microsoft.com/office/drawing/2014/main" id="{2231A5D7-16B0-4F4A-A9F8-829C46EF5025}"/>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ïSļïďe">
                <a:extLst>
                  <a:ext uri="{FF2B5EF4-FFF2-40B4-BE49-F238E27FC236}">
                    <a16:creationId xmlns="" xmlns:a16="http://schemas.microsoft.com/office/drawing/2014/main" id="{058FCA8C-59F2-4C09-92B9-576FF9952546}"/>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iṧľîďè">
                <a:extLst>
                  <a:ext uri="{FF2B5EF4-FFF2-40B4-BE49-F238E27FC236}">
                    <a16:creationId xmlns="" xmlns:a16="http://schemas.microsoft.com/office/drawing/2014/main" id="{6C338F8C-EAC2-41A4-92B2-430456CA746A}"/>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îṩḻîḍé">
                <a:extLst>
                  <a:ext uri="{FF2B5EF4-FFF2-40B4-BE49-F238E27FC236}">
                    <a16:creationId xmlns="" xmlns:a16="http://schemas.microsoft.com/office/drawing/2014/main" id="{C46503A7-4E39-4129-BBF0-926D2409E4F8}"/>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ïṩḷiďê">
                <a:extLst>
                  <a:ext uri="{FF2B5EF4-FFF2-40B4-BE49-F238E27FC236}">
                    <a16:creationId xmlns="" xmlns:a16="http://schemas.microsoft.com/office/drawing/2014/main" id="{685937D2-8A42-4931-B8F1-CF9C4D7F1AF0}"/>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ísḻídè">
                <a:extLst>
                  <a:ext uri="{FF2B5EF4-FFF2-40B4-BE49-F238E27FC236}">
                    <a16:creationId xmlns="" xmlns:a16="http://schemas.microsoft.com/office/drawing/2014/main" id="{E204123A-EDCE-42E8-B53A-1710D41223AC}"/>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îśḻíde">
                <a:extLst>
                  <a:ext uri="{FF2B5EF4-FFF2-40B4-BE49-F238E27FC236}">
                    <a16:creationId xmlns="" xmlns:a16="http://schemas.microsoft.com/office/drawing/2014/main" id="{CA19069F-E7E9-4C86-8DF3-2E8677E256D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íṩľîḍe">
                <a:extLst>
                  <a:ext uri="{FF2B5EF4-FFF2-40B4-BE49-F238E27FC236}">
                    <a16:creationId xmlns="" xmlns:a16="http://schemas.microsoft.com/office/drawing/2014/main" id="{C2F6FDA0-4FD8-40A9-86E7-F9B6075986B7}"/>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ś1ïdè">
                <a:extLst>
                  <a:ext uri="{FF2B5EF4-FFF2-40B4-BE49-F238E27FC236}">
                    <a16:creationId xmlns="" xmlns:a16="http://schemas.microsoft.com/office/drawing/2014/main" id="{A718A3DB-A429-47A4-B6DA-4867D3BAC967}"/>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ṥ1íďé">
                <a:extLst>
                  <a:ext uri="{FF2B5EF4-FFF2-40B4-BE49-F238E27FC236}">
                    <a16:creationId xmlns="" xmlns:a16="http://schemas.microsoft.com/office/drawing/2014/main" id="{6F25D2AB-6B6B-4FA8-9606-427A8A3F86BC}"/>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îṧ1îḍé">
                <a:extLst>
                  <a:ext uri="{FF2B5EF4-FFF2-40B4-BE49-F238E27FC236}">
                    <a16:creationId xmlns="" xmlns:a16="http://schemas.microsoft.com/office/drawing/2014/main" id="{58EE45F8-E1B2-419A-BDEF-FEF631174885}"/>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išḷïdé">
                <a:extLst>
                  <a:ext uri="{FF2B5EF4-FFF2-40B4-BE49-F238E27FC236}">
                    <a16:creationId xmlns="" xmlns:a16="http://schemas.microsoft.com/office/drawing/2014/main" id="{E69D548B-D743-4E5A-BF58-C5C2D8D00A0A}"/>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íṩlîḋe">
                <a:extLst>
                  <a:ext uri="{FF2B5EF4-FFF2-40B4-BE49-F238E27FC236}">
                    <a16:creationId xmlns="" xmlns:a16="http://schemas.microsoft.com/office/drawing/2014/main" id="{96A78435-FEE2-4CE6-A80B-18ED2B82C6EE}"/>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is1îḍé">
                <a:extLst>
                  <a:ext uri="{FF2B5EF4-FFF2-40B4-BE49-F238E27FC236}">
                    <a16:creationId xmlns="" xmlns:a16="http://schemas.microsoft.com/office/drawing/2014/main" id="{7EB24F5F-BFAC-4768-9B7A-41B30DA98278}"/>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ïṩ1îḑé">
                <a:extLst>
                  <a:ext uri="{FF2B5EF4-FFF2-40B4-BE49-F238E27FC236}">
                    <a16:creationId xmlns="" xmlns:a16="http://schemas.microsoft.com/office/drawing/2014/main" id="{E933F6E8-5C5D-4877-A0B4-E55BA27DDD13}"/>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íślíḓè">
                <a:extLst>
                  <a:ext uri="{FF2B5EF4-FFF2-40B4-BE49-F238E27FC236}">
                    <a16:creationId xmlns="" xmlns:a16="http://schemas.microsoft.com/office/drawing/2014/main" id="{67964AEF-F644-42C5-9920-17AAD25C5C8E}"/>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iŝḻïḑé">
                <a:extLst>
                  <a:ext uri="{FF2B5EF4-FFF2-40B4-BE49-F238E27FC236}">
                    <a16:creationId xmlns="" xmlns:a16="http://schemas.microsoft.com/office/drawing/2014/main" id="{F93EA6E9-B57E-41D6-800D-A6D17224583C}"/>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íṧ1íḑé">
                <a:extLst>
                  <a:ext uri="{FF2B5EF4-FFF2-40B4-BE49-F238E27FC236}">
                    <a16:creationId xmlns="" xmlns:a16="http://schemas.microsoft.com/office/drawing/2014/main" id="{709792AF-2B3F-46F1-AE6B-A4F9C95DF784}"/>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isľïḋê">
                <a:extLst>
                  <a:ext uri="{FF2B5EF4-FFF2-40B4-BE49-F238E27FC236}">
                    <a16:creationId xmlns="" xmlns:a16="http://schemas.microsoft.com/office/drawing/2014/main" id="{206722F9-1B0D-4180-B8BA-87ABDA401AB6}"/>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Sľíďe">
                <a:extLst>
                  <a:ext uri="{FF2B5EF4-FFF2-40B4-BE49-F238E27FC236}">
                    <a16:creationId xmlns="" xmlns:a16="http://schemas.microsoft.com/office/drawing/2014/main" id="{8BB1D24B-D5EB-4AEE-B370-EC81768BC299}"/>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îṣliḍê">
                <a:extLst>
                  <a:ext uri="{FF2B5EF4-FFF2-40B4-BE49-F238E27FC236}">
                    <a16:creationId xmlns="" xmlns:a16="http://schemas.microsoft.com/office/drawing/2014/main" id="{CBE9595A-E14D-40CA-8AF1-7311A4700D97}"/>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ísļiḍè">
                <a:extLst>
                  <a:ext uri="{FF2B5EF4-FFF2-40B4-BE49-F238E27FC236}">
                    <a16:creationId xmlns="" xmlns:a16="http://schemas.microsoft.com/office/drawing/2014/main" id="{729270CB-6BB4-4B3D-A070-364419C5F1A1}"/>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iśļídé">
                <a:extLst>
                  <a:ext uri="{FF2B5EF4-FFF2-40B4-BE49-F238E27FC236}">
                    <a16:creationId xmlns="" xmlns:a16="http://schemas.microsoft.com/office/drawing/2014/main" id="{4A5CDD74-E9F5-4260-95A4-057D32AD9B87}"/>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îṡḻîḍé">
                <a:extLst>
                  <a:ext uri="{FF2B5EF4-FFF2-40B4-BE49-F238E27FC236}">
                    <a16:creationId xmlns="" xmlns:a16="http://schemas.microsoft.com/office/drawing/2014/main" id="{C383A464-0978-4BBA-B472-7946DA740AF1}"/>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íṩ1íḓé">
                <a:extLst>
                  <a:ext uri="{FF2B5EF4-FFF2-40B4-BE49-F238E27FC236}">
                    <a16:creationId xmlns="" xmlns:a16="http://schemas.microsoft.com/office/drawing/2014/main" id="{BB417816-CE7E-4391-9F94-FE1768B2E88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ïṧḻïḋê">
                <a:extLst>
                  <a:ext uri="{FF2B5EF4-FFF2-40B4-BE49-F238E27FC236}">
                    <a16:creationId xmlns="" xmlns:a16="http://schemas.microsoft.com/office/drawing/2014/main" id="{737FD1C6-E671-4515-A71A-436E252FA2BC}"/>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íṡľíďè">
                <a:extLst>
                  <a:ext uri="{FF2B5EF4-FFF2-40B4-BE49-F238E27FC236}">
                    <a16:creationId xmlns="" xmlns:a16="http://schemas.microsoft.com/office/drawing/2014/main" id="{D84EF32D-3876-4A8A-92B4-57FA758ED145}"/>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ïSļïďê">
                <a:extLst>
                  <a:ext uri="{FF2B5EF4-FFF2-40B4-BE49-F238E27FC236}">
                    <a16:creationId xmlns="" xmlns:a16="http://schemas.microsoft.com/office/drawing/2014/main" id="{0F26A6A2-2102-4056-9CE6-5554A6FC59A9}"/>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ís1ïḓè">
                <a:extLst>
                  <a:ext uri="{FF2B5EF4-FFF2-40B4-BE49-F238E27FC236}">
                    <a16:creationId xmlns="" xmlns:a16="http://schemas.microsoft.com/office/drawing/2014/main" id="{840A6B7F-7C3F-4AE2-BDB9-EC7B6A5013A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iS1îďê">
                <a:extLst>
                  <a:ext uri="{FF2B5EF4-FFF2-40B4-BE49-F238E27FC236}">
                    <a16:creationId xmlns="" xmlns:a16="http://schemas.microsoft.com/office/drawing/2014/main" id="{763DFCC8-5AF5-49BB-BF87-8E37A2120E1B}"/>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ïšľïdé">
                <a:extLst>
                  <a:ext uri="{FF2B5EF4-FFF2-40B4-BE49-F238E27FC236}">
                    <a16:creationId xmlns="" xmlns:a16="http://schemas.microsoft.com/office/drawing/2014/main" id="{84E9C385-A03E-48FA-A4AE-D23999B12C7B}"/>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îs1îdé">
                <a:extLst>
                  <a:ext uri="{FF2B5EF4-FFF2-40B4-BE49-F238E27FC236}">
                    <a16:creationId xmlns="" xmlns:a16="http://schemas.microsoft.com/office/drawing/2014/main" id="{FB6800A6-F0F4-426D-896A-A291DEC00D43}"/>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iśľîḑè">
                <a:extLst>
                  <a:ext uri="{FF2B5EF4-FFF2-40B4-BE49-F238E27FC236}">
                    <a16:creationId xmlns="" xmlns:a16="http://schemas.microsoft.com/office/drawing/2014/main" id="{01468E1B-AFEB-4924-9D15-195DB360993D}"/>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ïṡļidé">
                <a:extLst>
                  <a:ext uri="{FF2B5EF4-FFF2-40B4-BE49-F238E27FC236}">
                    <a16:creationId xmlns="" xmlns:a16="http://schemas.microsoft.com/office/drawing/2014/main" id="{81AB614A-B23A-4F18-901E-5585C3CA6F4F}"/>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îš1íďe">
                <a:extLst>
                  <a:ext uri="{FF2B5EF4-FFF2-40B4-BE49-F238E27FC236}">
                    <a16:creationId xmlns="" xmlns:a16="http://schemas.microsoft.com/office/drawing/2014/main" id="{99A81A3E-195A-47BE-997F-4F439572C147}"/>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ŝļíḍe">
                <a:extLst>
                  <a:ext uri="{FF2B5EF4-FFF2-40B4-BE49-F238E27FC236}">
                    <a16:creationId xmlns="" xmlns:a16="http://schemas.microsoft.com/office/drawing/2014/main" id="{3E629A38-DB4A-4E64-BA36-2E39CC52D59E}"/>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ïşḻïḋê">
                <a:extLst>
                  <a:ext uri="{FF2B5EF4-FFF2-40B4-BE49-F238E27FC236}">
                    <a16:creationId xmlns="" xmlns:a16="http://schemas.microsoft.com/office/drawing/2014/main" id="{FD35B5BE-F892-4110-9373-901AFB671440}"/>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ïŝ1íḓè">
                <a:extLst>
                  <a:ext uri="{FF2B5EF4-FFF2-40B4-BE49-F238E27FC236}">
                    <a16:creationId xmlns="" xmlns:a16="http://schemas.microsoft.com/office/drawing/2014/main" id="{0A77C662-7B62-49AA-9615-834E544B320A}"/>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iṩľîḑè">
                <a:extLst>
                  <a:ext uri="{FF2B5EF4-FFF2-40B4-BE49-F238E27FC236}">
                    <a16:creationId xmlns="" xmlns:a16="http://schemas.microsoft.com/office/drawing/2014/main" id="{406E87E5-E100-4958-A61A-7C92621EA180}"/>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íŝḷïḋè">
                <a:extLst>
                  <a:ext uri="{FF2B5EF4-FFF2-40B4-BE49-F238E27FC236}">
                    <a16:creationId xmlns="" xmlns:a16="http://schemas.microsoft.com/office/drawing/2014/main" id="{78123087-8C6F-4AC6-A1C4-B7C75BD94487}"/>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î$lïḓè">
                <a:extLst>
                  <a:ext uri="{FF2B5EF4-FFF2-40B4-BE49-F238E27FC236}">
                    <a16:creationId xmlns="" xmlns:a16="http://schemas.microsoft.com/office/drawing/2014/main" id="{8C4C0ADF-0B38-4422-BB91-FD765A27EE4A}"/>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iŝḻíḑé">
                <a:extLst>
                  <a:ext uri="{FF2B5EF4-FFF2-40B4-BE49-F238E27FC236}">
                    <a16:creationId xmlns="" xmlns:a16="http://schemas.microsoft.com/office/drawing/2014/main" id="{7D5B8EF9-0195-418F-BBB7-04802C0923E3}"/>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s1ïdè">
                <a:extLst>
                  <a:ext uri="{FF2B5EF4-FFF2-40B4-BE49-F238E27FC236}">
                    <a16:creationId xmlns="" xmlns:a16="http://schemas.microsoft.com/office/drawing/2014/main" id="{CEB788FA-A3D1-477C-9DEB-A3AF782615D0}"/>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ś1îḍè">
                <a:extLst>
                  <a:ext uri="{FF2B5EF4-FFF2-40B4-BE49-F238E27FC236}">
                    <a16:creationId xmlns="" xmlns:a16="http://schemas.microsoft.com/office/drawing/2014/main" id="{9CC76F72-5784-4A7B-90E9-C3D0B6B39FD2}"/>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î$1idé">
                <a:extLst>
                  <a:ext uri="{FF2B5EF4-FFF2-40B4-BE49-F238E27FC236}">
                    <a16:creationId xmlns="" xmlns:a16="http://schemas.microsoft.com/office/drawing/2014/main" id="{2C85B614-F265-4F2E-B03A-FE2B9F7F52EF}"/>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ísḷîḋe">
                <a:extLst>
                  <a:ext uri="{FF2B5EF4-FFF2-40B4-BE49-F238E27FC236}">
                    <a16:creationId xmlns="" xmlns:a16="http://schemas.microsoft.com/office/drawing/2014/main" id="{5D008C0E-E6C0-4E41-9D04-8EDC5490FD73}"/>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šḻîḋe">
                <a:extLst>
                  <a:ext uri="{FF2B5EF4-FFF2-40B4-BE49-F238E27FC236}">
                    <a16:creationId xmlns="" xmlns:a16="http://schemas.microsoft.com/office/drawing/2014/main" id="{A422B7A8-7441-44E7-837C-916502388B4D}"/>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ŝḻïdé">
                <a:extLst>
                  <a:ext uri="{FF2B5EF4-FFF2-40B4-BE49-F238E27FC236}">
                    <a16:creationId xmlns="" xmlns:a16="http://schemas.microsoft.com/office/drawing/2014/main" id="{8EB3878D-85AB-4921-AC8A-405055D9CD2B}"/>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íṥļíḍê">
                <a:extLst>
                  <a:ext uri="{FF2B5EF4-FFF2-40B4-BE49-F238E27FC236}">
                    <a16:creationId xmlns="" xmlns:a16="http://schemas.microsoft.com/office/drawing/2014/main" id="{E2565C7A-AB9F-4558-A75A-CFCB10530DE2}"/>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iSḷïḍé">
                <a:extLst>
                  <a:ext uri="{FF2B5EF4-FFF2-40B4-BE49-F238E27FC236}">
                    <a16:creationId xmlns="" xmlns:a16="http://schemas.microsoft.com/office/drawing/2014/main" id="{2F58F3E6-2A64-42C0-B422-7265AE450CF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ísļiďè">
                <a:extLst>
                  <a:ext uri="{FF2B5EF4-FFF2-40B4-BE49-F238E27FC236}">
                    <a16:creationId xmlns="" xmlns:a16="http://schemas.microsoft.com/office/drawing/2014/main" id="{B05D8D25-133E-4DD5-B4C3-CEEB3EBF6A10}"/>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ïşḻïḋe">
                <a:extLst>
                  <a:ext uri="{FF2B5EF4-FFF2-40B4-BE49-F238E27FC236}">
                    <a16:creationId xmlns="" xmlns:a16="http://schemas.microsoft.com/office/drawing/2014/main" id="{0288FB3F-75A3-420B-8F34-5AB99017CB95}"/>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š1ïdé">
                <a:extLst>
                  <a:ext uri="{FF2B5EF4-FFF2-40B4-BE49-F238E27FC236}">
                    <a16:creationId xmlns="" xmlns:a16="http://schemas.microsoft.com/office/drawing/2014/main" id="{A01651D5-DD39-4101-9EFC-BB955E8B7B2F}"/>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ŝ1îḑè">
                <a:extLst>
                  <a:ext uri="{FF2B5EF4-FFF2-40B4-BE49-F238E27FC236}">
                    <a16:creationId xmlns="" xmlns:a16="http://schemas.microsoft.com/office/drawing/2014/main" id="{37C0B5C8-00E5-40C2-87DF-136C1B1410B8}"/>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iSḷïḍe">
                <a:extLst>
                  <a:ext uri="{FF2B5EF4-FFF2-40B4-BE49-F238E27FC236}">
                    <a16:creationId xmlns="" xmlns:a16="http://schemas.microsoft.com/office/drawing/2014/main" id="{0E923067-F967-4C8D-B53D-F786915FC076}"/>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ṧļíḍe">
                <a:extLst>
                  <a:ext uri="{FF2B5EF4-FFF2-40B4-BE49-F238E27FC236}">
                    <a16:creationId xmlns="" xmlns:a16="http://schemas.microsoft.com/office/drawing/2014/main" id="{4699000A-20BB-4008-9171-FEFA1F060FE4}"/>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íṩḷíde">
                <a:extLst>
                  <a:ext uri="{FF2B5EF4-FFF2-40B4-BE49-F238E27FC236}">
                    <a16:creationId xmlns="" xmlns:a16="http://schemas.microsoft.com/office/drawing/2014/main" id="{48B51CD1-B9C4-44C8-A3F0-889AA816A9FB}"/>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îṡlíḓè">
                <a:extLst>
                  <a:ext uri="{FF2B5EF4-FFF2-40B4-BE49-F238E27FC236}">
                    <a16:creationId xmlns="" xmlns:a16="http://schemas.microsoft.com/office/drawing/2014/main" id="{1D71E645-B2CE-43C7-B9DA-30368153B961}"/>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ï$1iḋé">
                <a:extLst>
                  <a:ext uri="{FF2B5EF4-FFF2-40B4-BE49-F238E27FC236}">
                    <a16:creationId xmlns="" xmlns:a16="http://schemas.microsoft.com/office/drawing/2014/main" id="{D8DF77DA-E479-4370-957F-5BC07C501DC4}"/>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ŝľiďê">
                <a:extLst>
                  <a:ext uri="{FF2B5EF4-FFF2-40B4-BE49-F238E27FC236}">
                    <a16:creationId xmlns="" xmlns:a16="http://schemas.microsoft.com/office/drawing/2014/main" id="{0EE280C3-464B-41A7-A32D-59E825F1BD2D}"/>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Sļïḑé">
                <a:extLst>
                  <a:ext uri="{FF2B5EF4-FFF2-40B4-BE49-F238E27FC236}">
                    <a16:creationId xmlns="" xmlns:a16="http://schemas.microsoft.com/office/drawing/2014/main" id="{189E0F8D-FE51-4A4D-9FAD-8DC229261E8B}"/>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î$ľïḑé">
                <a:extLst>
                  <a:ext uri="{FF2B5EF4-FFF2-40B4-BE49-F238E27FC236}">
                    <a16:creationId xmlns="" xmlns:a16="http://schemas.microsoft.com/office/drawing/2014/main" id="{A262F8E8-4578-4A99-B40D-22179EFC5EC9}"/>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ïsḷïďè">
                <a:extLst>
                  <a:ext uri="{FF2B5EF4-FFF2-40B4-BE49-F238E27FC236}">
                    <a16:creationId xmlns="" xmlns:a16="http://schemas.microsoft.com/office/drawing/2014/main" id="{BC16E787-B9A7-4481-BD04-CECE2945933C}"/>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ṧlíďe">
                <a:extLst>
                  <a:ext uri="{FF2B5EF4-FFF2-40B4-BE49-F238E27FC236}">
                    <a16:creationId xmlns="" xmlns:a16="http://schemas.microsoft.com/office/drawing/2014/main" id="{94742D6A-C9A2-46B5-BE2A-1B645C08660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iśļïďé">
                <a:extLst>
                  <a:ext uri="{FF2B5EF4-FFF2-40B4-BE49-F238E27FC236}">
                    <a16:creationId xmlns="" xmlns:a16="http://schemas.microsoft.com/office/drawing/2014/main" id="{04458F17-1E49-4FE9-8A62-0AC2519CE739}"/>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śľïḓê">
                <a:extLst>
                  <a:ext uri="{FF2B5EF4-FFF2-40B4-BE49-F238E27FC236}">
                    <a16:creationId xmlns="" xmlns:a16="http://schemas.microsoft.com/office/drawing/2014/main" id="{352429AD-6795-49FE-9467-5E1AA1A63C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îšḷïḑé">
                <a:extLst>
                  <a:ext uri="{FF2B5EF4-FFF2-40B4-BE49-F238E27FC236}">
                    <a16:creationId xmlns="" xmlns:a16="http://schemas.microsoft.com/office/drawing/2014/main" id="{4F3B1D22-709C-4239-9A05-C50E769C0F28}"/>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işḷîde">
                <a:extLst>
                  <a:ext uri="{FF2B5EF4-FFF2-40B4-BE49-F238E27FC236}">
                    <a16:creationId xmlns="" xmlns:a16="http://schemas.microsoft.com/office/drawing/2014/main" id="{82654186-36E3-48F7-B867-EBB6C4317E19}"/>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ïṥḷiďe">
                <a:extLst>
                  <a:ext uri="{FF2B5EF4-FFF2-40B4-BE49-F238E27FC236}">
                    <a16:creationId xmlns="" xmlns:a16="http://schemas.microsoft.com/office/drawing/2014/main" id="{5A22C50E-6469-498E-99E0-A9E6F4AAFB9C}"/>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îṩ1íḓè">
                <a:extLst>
                  <a:ext uri="{FF2B5EF4-FFF2-40B4-BE49-F238E27FC236}">
                    <a16:creationId xmlns="" xmlns:a16="http://schemas.microsoft.com/office/drawing/2014/main" id="{955CCFD4-8273-47D8-BB8D-531C13A50895}"/>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ïṧľîḋè">
                <a:extLst>
                  <a:ext uri="{FF2B5EF4-FFF2-40B4-BE49-F238E27FC236}">
                    <a16:creationId xmlns="" xmlns:a16="http://schemas.microsoft.com/office/drawing/2014/main" id="{F58BA765-65F9-4DC4-9018-280D4BA25DB7}"/>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i$ľîḍe">
                <a:extLst>
                  <a:ext uri="{FF2B5EF4-FFF2-40B4-BE49-F238E27FC236}">
                    <a16:creationId xmlns="" xmlns:a16="http://schemas.microsoft.com/office/drawing/2014/main" id="{D6B72553-218C-4BD8-B421-504340EEE49B}"/>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îṩ1îḋe">
                <a:extLst>
                  <a:ext uri="{FF2B5EF4-FFF2-40B4-BE49-F238E27FC236}">
                    <a16:creationId xmlns="" xmlns:a16="http://schemas.microsoft.com/office/drawing/2014/main" id="{35F32081-BC70-45FE-9321-9061654D84CF}"/>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íṥlíďè">
                <a:extLst>
                  <a:ext uri="{FF2B5EF4-FFF2-40B4-BE49-F238E27FC236}">
                    <a16:creationId xmlns="" xmlns:a16="http://schemas.microsoft.com/office/drawing/2014/main" id="{35F5C990-7130-4077-BFDA-476F29F9104C}"/>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iṣlíḋè">
                <a:extLst>
                  <a:ext uri="{FF2B5EF4-FFF2-40B4-BE49-F238E27FC236}">
                    <a16:creationId xmlns="" xmlns:a16="http://schemas.microsoft.com/office/drawing/2014/main" id="{E5FE38C5-E0A7-4087-9D69-EE79D006CB9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ï$líḓê">
                <a:extLst>
                  <a:ext uri="{FF2B5EF4-FFF2-40B4-BE49-F238E27FC236}">
                    <a16:creationId xmlns="" xmlns:a16="http://schemas.microsoft.com/office/drawing/2014/main" id="{4CAEC2A2-C641-4F2F-B77B-D34D310BFE56}"/>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śḷíḍê">
                <a:extLst>
                  <a:ext uri="{FF2B5EF4-FFF2-40B4-BE49-F238E27FC236}">
                    <a16:creationId xmlns="" xmlns:a16="http://schemas.microsoft.com/office/drawing/2014/main" id="{A6819927-9CEF-45B3-A515-7DB8B30527FF}"/>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ï$1îḑé">
                <a:extLst>
                  <a:ext uri="{FF2B5EF4-FFF2-40B4-BE49-F238E27FC236}">
                    <a16:creationId xmlns="" xmlns:a16="http://schemas.microsoft.com/office/drawing/2014/main" id="{7C5892BA-28B6-46AE-B3DA-7C3C961DC5F5}"/>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šliďe">
                <a:extLst>
                  <a:ext uri="{FF2B5EF4-FFF2-40B4-BE49-F238E27FC236}">
                    <a16:creationId xmlns="" xmlns:a16="http://schemas.microsoft.com/office/drawing/2014/main" id="{06F08332-CAEE-45AC-B2F9-2B5D8097AAEE}"/>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iṥḷiḓé">
                <a:extLst>
                  <a:ext uri="{FF2B5EF4-FFF2-40B4-BE49-F238E27FC236}">
                    <a16:creationId xmlns="" xmlns:a16="http://schemas.microsoft.com/office/drawing/2014/main" id="{7F97E9BD-80EA-4813-BEB4-F92C239899BF}"/>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ïṧḻiḓè">
                <a:extLst>
                  <a:ext uri="{FF2B5EF4-FFF2-40B4-BE49-F238E27FC236}">
                    <a16:creationId xmlns="" xmlns:a16="http://schemas.microsoft.com/office/drawing/2014/main" id="{557B60C6-66C5-40C5-8F52-540B661ABB99}"/>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ïsļíḑê">
                <a:extLst>
                  <a:ext uri="{FF2B5EF4-FFF2-40B4-BE49-F238E27FC236}">
                    <a16:creationId xmlns="" xmlns:a16="http://schemas.microsoft.com/office/drawing/2014/main" id="{5A5B609A-5284-4909-9F07-FE22CF82CF88}"/>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iş1íḑê">
                <a:extLst>
                  <a:ext uri="{FF2B5EF4-FFF2-40B4-BE49-F238E27FC236}">
                    <a16:creationId xmlns="" xmlns:a16="http://schemas.microsoft.com/office/drawing/2014/main" id="{C85B6409-138C-4921-A512-3B5342282958}"/>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íṡḻïḋè">
                <a:extLst>
                  <a:ext uri="{FF2B5EF4-FFF2-40B4-BE49-F238E27FC236}">
                    <a16:creationId xmlns="" xmlns:a16="http://schemas.microsoft.com/office/drawing/2014/main" id="{7316355D-A33D-4DDF-91DC-553120544E78}"/>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išliḋè">
                <a:extLst>
                  <a:ext uri="{FF2B5EF4-FFF2-40B4-BE49-F238E27FC236}">
                    <a16:creationId xmlns="" xmlns:a16="http://schemas.microsoft.com/office/drawing/2014/main" id="{181A808D-F7FB-4E9A-BD9C-9CDD601ADC48}"/>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i$ļiḑé">
                <a:extLst>
                  <a:ext uri="{FF2B5EF4-FFF2-40B4-BE49-F238E27FC236}">
                    <a16:creationId xmlns="" xmlns:a16="http://schemas.microsoft.com/office/drawing/2014/main" id="{87B09E95-1FC8-4011-ADD5-F372927C99E1}"/>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ṣľïḓè">
                <a:extLst>
                  <a:ext uri="{FF2B5EF4-FFF2-40B4-BE49-F238E27FC236}">
                    <a16:creationId xmlns="" xmlns:a16="http://schemas.microsoft.com/office/drawing/2014/main" id="{A92D9ED8-5797-4C75-AC0A-33AE8C59FF40}"/>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ïṧľíḓê">
                <a:extLst>
                  <a:ext uri="{FF2B5EF4-FFF2-40B4-BE49-F238E27FC236}">
                    <a16:creationId xmlns="" xmlns:a16="http://schemas.microsoft.com/office/drawing/2014/main" id="{1A885E99-63E1-4789-98E2-328CE6D6C670}"/>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iṧḻïḓè">
                <a:extLst>
                  <a:ext uri="{FF2B5EF4-FFF2-40B4-BE49-F238E27FC236}">
                    <a16:creationId xmlns="" xmlns:a16="http://schemas.microsoft.com/office/drawing/2014/main" id="{9EB38A42-9A67-4138-8F98-0FB07E7B5816}"/>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î$ļîdê">
                <a:extLst>
                  <a:ext uri="{FF2B5EF4-FFF2-40B4-BE49-F238E27FC236}">
                    <a16:creationId xmlns="" xmlns:a16="http://schemas.microsoft.com/office/drawing/2014/main" id="{B3309B3E-14D3-44EF-811A-304F285FD18D}"/>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iṧḻíḋè">
                <a:extLst>
                  <a:ext uri="{FF2B5EF4-FFF2-40B4-BE49-F238E27FC236}">
                    <a16:creationId xmlns="" xmlns:a16="http://schemas.microsoft.com/office/drawing/2014/main" id="{061384E7-84CD-40E6-A52B-B02D7AC5645A}"/>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Sľíḍê">
                <a:extLst>
                  <a:ext uri="{FF2B5EF4-FFF2-40B4-BE49-F238E27FC236}">
                    <a16:creationId xmlns="" xmlns:a16="http://schemas.microsoft.com/office/drawing/2014/main" id="{C9FE2FC7-22B0-4F5E-9B15-CC9BDD3BEACD}"/>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íṩļíďè">
                <a:extLst>
                  <a:ext uri="{FF2B5EF4-FFF2-40B4-BE49-F238E27FC236}">
                    <a16:creationId xmlns="" xmlns:a16="http://schemas.microsoft.com/office/drawing/2014/main" id="{9B511DD9-8A9B-45A2-9DD8-E78D810CA51B}"/>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ïṧ1ídè">
                <a:extLst>
                  <a:ext uri="{FF2B5EF4-FFF2-40B4-BE49-F238E27FC236}">
                    <a16:creationId xmlns="" xmlns:a16="http://schemas.microsoft.com/office/drawing/2014/main" id="{F3133145-E55D-4CF6-A086-8F92EF918B2B}"/>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íSľiḑè">
                <a:extLst>
                  <a:ext uri="{FF2B5EF4-FFF2-40B4-BE49-F238E27FC236}">
                    <a16:creationId xmlns="" xmlns:a16="http://schemas.microsoft.com/office/drawing/2014/main" id="{D5C91CC6-0530-430B-A844-621EBAF590DB}"/>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i$ļíḓe">
                <a:extLst>
                  <a:ext uri="{FF2B5EF4-FFF2-40B4-BE49-F238E27FC236}">
                    <a16:creationId xmlns="" xmlns:a16="http://schemas.microsoft.com/office/drawing/2014/main" id="{0DF48BB3-199C-4FC5-BDBB-7E67F512DD1A}"/>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îṥļiďé">
                <a:extLst>
                  <a:ext uri="{FF2B5EF4-FFF2-40B4-BE49-F238E27FC236}">
                    <a16:creationId xmlns="" xmlns:a16="http://schemas.microsoft.com/office/drawing/2014/main" id="{3CA20ADC-DE80-44D1-85D6-C4AC07E03D47}"/>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íṣľïḑè">
                <a:extLst>
                  <a:ext uri="{FF2B5EF4-FFF2-40B4-BE49-F238E27FC236}">
                    <a16:creationId xmlns="" xmlns:a16="http://schemas.microsoft.com/office/drawing/2014/main" id="{CF6D899D-F840-4F65-9609-AC6950F946D7}"/>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ïsľiḓè">
                <a:extLst>
                  <a:ext uri="{FF2B5EF4-FFF2-40B4-BE49-F238E27FC236}">
                    <a16:creationId xmlns="" xmlns:a16="http://schemas.microsoft.com/office/drawing/2014/main" id="{0E131163-DBD6-4A91-92E9-370B2B008405}"/>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ŝḷíde">
                <a:extLst>
                  <a:ext uri="{FF2B5EF4-FFF2-40B4-BE49-F238E27FC236}">
                    <a16:creationId xmlns="" xmlns:a16="http://schemas.microsoft.com/office/drawing/2014/main" id="{01A27E27-1344-4D89-BA42-96EE451D37FD}"/>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ï$ľiḋe">
                <a:extLst>
                  <a:ext uri="{FF2B5EF4-FFF2-40B4-BE49-F238E27FC236}">
                    <a16:creationId xmlns="" xmlns:a16="http://schemas.microsoft.com/office/drawing/2014/main" id="{48572E9F-ED42-403F-817C-8B7BB97A0632}"/>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íSḷîďè">
                <a:extLst>
                  <a:ext uri="{FF2B5EF4-FFF2-40B4-BE49-F238E27FC236}">
                    <a16:creationId xmlns="" xmlns:a16="http://schemas.microsoft.com/office/drawing/2014/main" id="{393AE3FD-9A6B-4AE3-90D4-46F5EAF519A0}"/>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ïšḻíďè">
                <a:extLst>
                  <a:ext uri="{FF2B5EF4-FFF2-40B4-BE49-F238E27FC236}">
                    <a16:creationId xmlns="" xmlns:a16="http://schemas.microsoft.com/office/drawing/2014/main" id="{574EBB44-8988-4B4F-98EA-9A10E211C1A0}"/>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iṩľiḋè">
                <a:extLst>
                  <a:ext uri="{FF2B5EF4-FFF2-40B4-BE49-F238E27FC236}">
                    <a16:creationId xmlns="" xmlns:a16="http://schemas.microsoft.com/office/drawing/2014/main" id="{86527B75-490A-48D2-AC2D-0D2A9C1F1260}"/>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7" name="ïsļíḍe">
                <a:extLst>
                  <a:ext uri="{FF2B5EF4-FFF2-40B4-BE49-F238E27FC236}">
                    <a16:creationId xmlns="" xmlns:a16="http://schemas.microsoft.com/office/drawing/2014/main" id="{337CDD19-84A7-4A7D-9C36-D88034F0350A}"/>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í$ľíḋé">
                <a:extLst>
                  <a:ext uri="{FF2B5EF4-FFF2-40B4-BE49-F238E27FC236}">
                    <a16:creationId xmlns="" xmlns:a16="http://schemas.microsoft.com/office/drawing/2014/main" id="{06B1C776-96EF-4B4C-8DCB-879368322E02}"/>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i$ľiḑé">
                <a:extLst>
                  <a:ext uri="{FF2B5EF4-FFF2-40B4-BE49-F238E27FC236}">
                    <a16:creationId xmlns="" xmlns:a16="http://schemas.microsoft.com/office/drawing/2014/main" id="{D47F5810-ED5F-4283-89B5-24F2950005D6}"/>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îśliḋê">
                <a:extLst>
                  <a:ext uri="{FF2B5EF4-FFF2-40B4-BE49-F238E27FC236}">
                    <a16:creationId xmlns="" xmlns:a16="http://schemas.microsoft.com/office/drawing/2014/main" id="{BF9C18C0-7627-4897-B794-43053D0941A1}"/>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íŝḷiḋé">
                <a:extLst>
                  <a:ext uri="{FF2B5EF4-FFF2-40B4-BE49-F238E27FC236}">
                    <a16:creationId xmlns="" xmlns:a16="http://schemas.microsoft.com/office/drawing/2014/main" id="{6688C4B0-6A18-4BC8-B793-F0D7991EFCF2}"/>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îṧḻiḋe">
                <a:extLst>
                  <a:ext uri="{FF2B5EF4-FFF2-40B4-BE49-F238E27FC236}">
                    <a16:creationId xmlns="" xmlns:a16="http://schemas.microsoft.com/office/drawing/2014/main" id="{D30C77E5-3FF6-45CA-9BAE-242680CB5FC1}"/>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îSļîḋé">
                <a:extLst>
                  <a:ext uri="{FF2B5EF4-FFF2-40B4-BE49-F238E27FC236}">
                    <a16:creationId xmlns="" xmlns:a16="http://schemas.microsoft.com/office/drawing/2014/main" id="{FC7CEF75-8E6C-4363-9318-41EB23398140}"/>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ïṥḷidé">
                <a:extLst>
                  <a:ext uri="{FF2B5EF4-FFF2-40B4-BE49-F238E27FC236}">
                    <a16:creationId xmlns="" xmlns:a16="http://schemas.microsoft.com/office/drawing/2014/main" id="{D4BD998B-E32C-46A2-9A71-EAC46AF3321B}"/>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išḻïḍe">
                <a:extLst>
                  <a:ext uri="{FF2B5EF4-FFF2-40B4-BE49-F238E27FC236}">
                    <a16:creationId xmlns="" xmlns:a16="http://schemas.microsoft.com/office/drawing/2014/main" id="{02B41FEC-8BDB-4A39-B127-A3138AA1395F}"/>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işḻîďê">
                <a:extLst>
                  <a:ext uri="{FF2B5EF4-FFF2-40B4-BE49-F238E27FC236}">
                    <a16:creationId xmlns="" xmlns:a16="http://schemas.microsoft.com/office/drawing/2014/main" id="{8BF46805-1344-4BCB-97F4-EB2FFF523968}"/>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íSḻïḓè">
                <a:extLst>
                  <a:ext uri="{FF2B5EF4-FFF2-40B4-BE49-F238E27FC236}">
                    <a16:creationId xmlns="" xmlns:a16="http://schemas.microsoft.com/office/drawing/2014/main" id="{77E60D22-28DE-4591-A8AF-DB3F97BF894A}"/>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8" name="ï$1iḑè">
                <a:extLst>
                  <a:ext uri="{FF2B5EF4-FFF2-40B4-BE49-F238E27FC236}">
                    <a16:creationId xmlns="" xmlns:a16="http://schemas.microsoft.com/office/drawing/2014/main" id="{5295F268-B108-4EB4-8450-C4EB55E1E5E5}"/>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3743432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650"/>
                                        <p:tgtEl>
                                          <p:spTgt spid="14"/>
                                        </p:tgtEl>
                                      </p:cBhvr>
                                    </p:animEffect>
                                    <p:anim calcmode="lin" valueType="num">
                                      <p:cBhvr>
                                        <p:cTn id="8" dur="650" fill="hold"/>
                                        <p:tgtEl>
                                          <p:spTgt spid="14"/>
                                        </p:tgtEl>
                                        <p:attrNameLst>
                                          <p:attrName>ppt_x</p:attrName>
                                        </p:attrNameLst>
                                      </p:cBhvr>
                                      <p:tavLst>
                                        <p:tav tm="0">
                                          <p:val>
                                            <p:strVal val="#ppt_x"/>
                                          </p:val>
                                        </p:tav>
                                        <p:tav tm="100000">
                                          <p:val>
                                            <p:strVal val="#ppt_x"/>
                                          </p:val>
                                        </p:tav>
                                      </p:tavLst>
                                    </p:anim>
                                    <p:anim calcmode="lin" valueType="num">
                                      <p:cBhvr>
                                        <p:cTn id="9" dur="65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1" presetClass="entr" presetSubtype="1"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650"/>
                                        <p:tgtEl>
                                          <p:spTgt spid="5"/>
                                        </p:tgtEl>
                                      </p:cBhvr>
                                    </p:animEffect>
                                  </p:childTnLst>
                                </p:cTn>
                              </p:par>
                              <p:par>
                                <p:cTn id="14" presetID="22" presetClass="entr" presetSubtype="8"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heel(1)">
                                      <p:cBhvr>
                                        <p:cTn id="21" dur="650"/>
                                        <p:tgtEl>
                                          <p:spTgt spid="11"/>
                                        </p:tgtEl>
                                      </p:cBhvr>
                                    </p:animEffect>
                                  </p:childTnLst>
                                </p:cTn>
                              </p:par>
                              <p:par>
                                <p:cTn id="22" presetID="22" presetClass="entr" presetSubtype="8"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a:extLst>
              <a:ext uri="{FF2B5EF4-FFF2-40B4-BE49-F238E27FC236}">
                <a16:creationId xmlns="" xmlns:a16="http://schemas.microsoft.com/office/drawing/2014/main" id="{D038657E-0C50-402F-8A45-28BDD58F10F6}"/>
              </a:ext>
            </a:extLst>
          </p:cNvPr>
          <p:cNvGrpSpPr/>
          <p:nvPr/>
        </p:nvGrpSpPr>
        <p:grpSpPr>
          <a:xfrm>
            <a:off x="1409863" y="1615439"/>
            <a:ext cx="9539279" cy="4160521"/>
            <a:chOff x="1962782" y="2832512"/>
            <a:chExt cx="9539279" cy="4160521"/>
          </a:xfrm>
        </p:grpSpPr>
        <p:sp>
          <p:nvSpPr>
            <p:cNvPr id="18" name="矩形: 圆角 17">
              <a:extLst>
                <a:ext uri="{FF2B5EF4-FFF2-40B4-BE49-F238E27FC236}">
                  <a16:creationId xmlns="" xmlns:a16="http://schemas.microsoft.com/office/drawing/2014/main" id="{07FECCC0-49C9-43AA-8B5C-45F06A787E82}"/>
                </a:ext>
              </a:extLst>
            </p:cNvPr>
            <p:cNvSpPr/>
            <p:nvPr/>
          </p:nvSpPr>
          <p:spPr>
            <a:xfrm>
              <a:off x="1962782" y="2832512"/>
              <a:ext cx="9539279" cy="4160521"/>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 xmlns:a16="http://schemas.microsoft.com/office/drawing/2014/main" id="{ED672DC8-ADD6-4BF4-8E18-AB4FE0A8BF94}"/>
                </a:ext>
              </a:extLst>
            </p:cNvPr>
            <p:cNvSpPr/>
            <p:nvPr/>
          </p:nvSpPr>
          <p:spPr>
            <a:xfrm>
              <a:off x="2468254" y="3242713"/>
              <a:ext cx="8528334" cy="3416320"/>
            </a:xfrm>
            <a:prstGeom prst="rect">
              <a:avLst/>
            </a:prstGeom>
          </p:spPr>
          <p:txBody>
            <a:bodyPr wrap="square">
              <a:spAutoFit/>
            </a:bodyPr>
            <a:lstStyle/>
            <a:p>
              <a:pPr fontAlgn="base">
                <a:lnSpc>
                  <a:spcPct val="150000"/>
                </a:lnSpc>
                <a:spcAft>
                  <a:spcPct val="0"/>
                </a:spcAft>
                <a:defRPr/>
              </a:pPr>
              <a:r>
                <a:rPr lang="zh-CN" altLang="en-US" sz="2400" dirty="0">
                  <a:latin typeface="+mn-ea"/>
                </a:rPr>
                <a:t>         早在</a:t>
              </a:r>
              <a:r>
                <a:rPr lang="en-US" altLang="zh-CN" sz="2400" dirty="0">
                  <a:latin typeface="+mn-ea"/>
                </a:rPr>
                <a:t>2001 </a:t>
              </a:r>
              <a:r>
                <a:rPr lang="zh-CN" altLang="en-US" sz="2400" dirty="0">
                  <a:latin typeface="+mn-ea"/>
                </a:rPr>
                <a:t>年初，震惊世界的</a:t>
              </a:r>
              <a:r>
                <a:rPr lang="en-US" altLang="zh-CN" sz="2400" dirty="0">
                  <a:latin typeface="+mn-ea"/>
                </a:rPr>
                <a:t>9.11 </a:t>
              </a:r>
              <a:r>
                <a:rPr lang="zh-CN" altLang="en-US" sz="2400" dirty="0">
                  <a:latin typeface="+mn-ea"/>
                </a:rPr>
                <a:t>事件发生半年多以前，美国报纸就曾刊登文章，指出本</a:t>
              </a:r>
              <a:r>
                <a:rPr lang="en-US" altLang="zh-CN" sz="2400" dirty="0">
                  <a:latin typeface="+mn-ea"/>
                </a:rPr>
                <a:t>·</a:t>
              </a:r>
              <a:r>
                <a:rPr lang="zh-CN" altLang="en-US" sz="2400" dirty="0">
                  <a:latin typeface="+mn-ea"/>
                </a:rPr>
                <a:t>拉登及其同伙可能利用某些网站上的大量数字图像秘密传递与其恐怖行动有关的信息如指令、地图、攻击目标的资料等。</a:t>
              </a:r>
            </a:p>
            <a:p>
              <a:pPr fontAlgn="base">
                <a:lnSpc>
                  <a:spcPct val="150000"/>
                </a:lnSpc>
                <a:spcAft>
                  <a:spcPct val="0"/>
                </a:spcAft>
                <a:defRPr/>
              </a:pPr>
              <a:r>
                <a:rPr lang="zh-CN" altLang="en-US" sz="2400" dirty="0" smtClean="0">
                  <a:latin typeface="+mn-ea"/>
                </a:rPr>
                <a:t>         </a:t>
              </a:r>
              <a:r>
                <a:rPr lang="zh-CN" altLang="en-US" sz="2400" dirty="0">
                  <a:latin typeface="+mn-ea"/>
                </a:rPr>
                <a:t>有报道称，首先将科学家在隐写研究中取得的早期成果用于实践的就有基地和哈马斯等国际恐怖组织</a:t>
              </a:r>
              <a:r>
                <a:rPr lang="zh-CN" altLang="en-US" sz="2400" dirty="0" smtClean="0">
                  <a:latin typeface="+mn-ea"/>
                </a:rPr>
                <a:t>。         </a:t>
              </a:r>
              <a:endParaRPr lang="zh-CN" altLang="en-US" sz="2400" dirty="0">
                <a:latin typeface="+mn-ea"/>
              </a:endParaRPr>
            </a:p>
          </p:txBody>
        </p:sp>
      </p:grpSp>
    </p:spTree>
    <p:extLst>
      <p:ext uri="{BB962C8B-B14F-4D97-AF65-F5344CB8AC3E}">
        <p14:creationId xmlns:p14="http://schemas.microsoft.com/office/powerpoint/2010/main" val="78239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a:extLst>
              <a:ext uri="{FF2B5EF4-FFF2-40B4-BE49-F238E27FC236}">
                <a16:creationId xmlns="" xmlns:a16="http://schemas.microsoft.com/office/drawing/2014/main" id="{D038657E-0C50-402F-8A45-28BDD58F10F6}"/>
              </a:ext>
            </a:extLst>
          </p:cNvPr>
          <p:cNvGrpSpPr/>
          <p:nvPr/>
        </p:nvGrpSpPr>
        <p:grpSpPr>
          <a:xfrm>
            <a:off x="1531783" y="2154017"/>
            <a:ext cx="9539279" cy="3525326"/>
            <a:chOff x="1962782" y="2103326"/>
            <a:chExt cx="9539279" cy="5695094"/>
          </a:xfrm>
        </p:grpSpPr>
        <p:sp>
          <p:nvSpPr>
            <p:cNvPr id="18" name="矩形: 圆角 17">
              <a:extLst>
                <a:ext uri="{FF2B5EF4-FFF2-40B4-BE49-F238E27FC236}">
                  <a16:creationId xmlns="" xmlns:a16="http://schemas.microsoft.com/office/drawing/2014/main" id="{07FECCC0-49C9-43AA-8B5C-45F06A787E82}"/>
                </a:ext>
              </a:extLst>
            </p:cNvPr>
            <p:cNvSpPr/>
            <p:nvPr/>
          </p:nvSpPr>
          <p:spPr>
            <a:xfrm>
              <a:off x="1962782" y="2103326"/>
              <a:ext cx="9539279" cy="5695094"/>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 xmlns:a16="http://schemas.microsoft.com/office/drawing/2014/main" id="{ED672DC8-ADD6-4BF4-8E18-AB4FE0A8BF94}"/>
                </a:ext>
              </a:extLst>
            </p:cNvPr>
            <p:cNvSpPr/>
            <p:nvPr/>
          </p:nvSpPr>
          <p:spPr>
            <a:xfrm>
              <a:off x="2571304" y="3086347"/>
              <a:ext cx="8322234" cy="3729051"/>
            </a:xfrm>
            <a:prstGeom prst="rect">
              <a:avLst/>
            </a:prstGeom>
          </p:spPr>
          <p:txBody>
            <a:bodyPr wrap="square">
              <a:spAutoFit/>
            </a:bodyPr>
            <a:lstStyle/>
            <a:p>
              <a:pPr fontAlgn="base">
                <a:lnSpc>
                  <a:spcPct val="150000"/>
                </a:lnSpc>
                <a:spcAft>
                  <a:spcPct val="0"/>
                </a:spcAft>
                <a:defRPr/>
              </a:pPr>
              <a:r>
                <a:rPr lang="zh-CN" altLang="en-US" sz="2400" dirty="0">
                  <a:latin typeface="+mn-ea"/>
                </a:rPr>
                <a:t>         一些研究者开始对著名网站上数以百万计的图像展开搜索和检测，试图寻找可能存在的敌对隐蔽信息。</a:t>
              </a:r>
            </a:p>
            <a:p>
              <a:pPr fontAlgn="base">
                <a:lnSpc>
                  <a:spcPct val="150000"/>
                </a:lnSpc>
                <a:spcAft>
                  <a:spcPct val="0"/>
                </a:spcAft>
                <a:defRPr/>
              </a:pPr>
              <a:r>
                <a:rPr lang="zh-CN" altLang="en-US" sz="2400" dirty="0">
                  <a:latin typeface="+mn-ea"/>
                </a:rPr>
                <a:t>         </a:t>
              </a:r>
              <a:r>
                <a:rPr lang="zh-CN" altLang="en-US" sz="2400" dirty="0" smtClean="0">
                  <a:latin typeface="+mn-ea"/>
                </a:rPr>
                <a:t>这些</a:t>
              </a:r>
              <a:r>
                <a:rPr lang="zh-CN" altLang="en-US" sz="2400" dirty="0">
                  <a:latin typeface="+mn-ea"/>
                </a:rPr>
                <a:t>工作虽然未能找到隐蔽恐怖信息的确凿证据，却推动了隐写和隐写分析的研究。</a:t>
              </a:r>
            </a:p>
          </p:txBody>
        </p:sp>
      </p:grpSp>
    </p:spTree>
    <p:extLst>
      <p:ext uri="{BB962C8B-B14F-4D97-AF65-F5344CB8AC3E}">
        <p14:creationId xmlns:p14="http://schemas.microsoft.com/office/powerpoint/2010/main" val="42139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a:extLst>
              <a:ext uri="{FF2B5EF4-FFF2-40B4-BE49-F238E27FC236}">
                <a16:creationId xmlns="" xmlns:a16="http://schemas.microsoft.com/office/drawing/2014/main" id="{D038657E-0C50-402F-8A45-28BDD58F10F6}"/>
              </a:ext>
            </a:extLst>
          </p:cNvPr>
          <p:cNvGrpSpPr/>
          <p:nvPr/>
        </p:nvGrpSpPr>
        <p:grpSpPr>
          <a:xfrm>
            <a:off x="1470823" y="2356148"/>
            <a:ext cx="9075257" cy="2916892"/>
            <a:chOff x="1962782" y="2103326"/>
            <a:chExt cx="9539279" cy="5695094"/>
          </a:xfrm>
        </p:grpSpPr>
        <p:sp>
          <p:nvSpPr>
            <p:cNvPr id="18" name="矩形: 圆角 17">
              <a:extLst>
                <a:ext uri="{FF2B5EF4-FFF2-40B4-BE49-F238E27FC236}">
                  <a16:creationId xmlns="" xmlns:a16="http://schemas.microsoft.com/office/drawing/2014/main" id="{07FECCC0-49C9-43AA-8B5C-45F06A787E82}"/>
                </a:ext>
              </a:extLst>
            </p:cNvPr>
            <p:cNvSpPr/>
            <p:nvPr/>
          </p:nvSpPr>
          <p:spPr>
            <a:xfrm>
              <a:off x="1962782" y="2103326"/>
              <a:ext cx="9539279" cy="5695094"/>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 xmlns:a16="http://schemas.microsoft.com/office/drawing/2014/main" id="{ED672DC8-ADD6-4BF4-8E18-AB4FE0A8BF94}"/>
                </a:ext>
              </a:extLst>
            </p:cNvPr>
            <p:cNvSpPr/>
            <p:nvPr/>
          </p:nvSpPr>
          <p:spPr>
            <a:xfrm>
              <a:off x="2467031" y="2597103"/>
              <a:ext cx="8530780" cy="3636344"/>
            </a:xfrm>
            <a:prstGeom prst="rect">
              <a:avLst/>
            </a:prstGeom>
          </p:spPr>
          <p:txBody>
            <a:bodyPr wrap="square">
              <a:spAutoFit/>
            </a:bodyPr>
            <a:lstStyle/>
            <a:p>
              <a:pPr fontAlgn="base">
                <a:lnSpc>
                  <a:spcPct val="150000"/>
                </a:lnSpc>
                <a:spcAft>
                  <a:spcPct val="0"/>
                </a:spcAft>
                <a:defRPr/>
              </a:pPr>
              <a:r>
                <a:rPr lang="zh-CN" altLang="en-US" sz="2400" dirty="0">
                  <a:latin typeface="+mn-ea"/>
                </a:rPr>
                <a:t>         隐写和隐写分析在军事、情报、国家安全方面的重要意义是不言而喻的。</a:t>
              </a:r>
            </a:p>
            <a:p>
              <a:pPr fontAlgn="base">
                <a:lnSpc>
                  <a:spcPct val="150000"/>
                </a:lnSpc>
                <a:spcAft>
                  <a:spcPct val="0"/>
                </a:spcAft>
                <a:defRPr/>
              </a:pPr>
              <a:r>
                <a:rPr lang="zh-CN" altLang="en-US" sz="2400" dirty="0">
                  <a:latin typeface="+mn-ea"/>
                </a:rPr>
                <a:t>         设计高度安全的隐写方法是一项富于挑战性的课题。</a:t>
              </a:r>
            </a:p>
            <a:p>
              <a:pPr fontAlgn="base">
                <a:lnSpc>
                  <a:spcPct val="150000"/>
                </a:lnSpc>
                <a:spcAft>
                  <a:spcPct val="0"/>
                </a:spcAft>
                <a:defRPr/>
              </a:pPr>
              <a:r>
                <a:rPr lang="zh-CN" altLang="en-US" sz="2400" dirty="0">
                  <a:latin typeface="+mn-ea"/>
                </a:rPr>
                <a:t>          对隐写的准确分析往往比隐写本身更加困难。</a:t>
              </a:r>
            </a:p>
          </p:txBody>
        </p:sp>
      </p:grpSp>
    </p:spTree>
    <p:extLst>
      <p:ext uri="{BB962C8B-B14F-4D97-AF65-F5344CB8AC3E}">
        <p14:creationId xmlns:p14="http://schemas.microsoft.com/office/powerpoint/2010/main" val="53890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 xmlns:a16="http://schemas.microsoft.com/office/drawing/2014/main" id="{55A5F719-0F0E-4CBA-8435-711168078BBE}"/>
              </a:ext>
            </a:extLst>
          </p:cNvPr>
          <p:cNvGrpSpPr/>
          <p:nvPr/>
        </p:nvGrpSpPr>
        <p:grpSpPr>
          <a:xfrm>
            <a:off x="3952986" y="460220"/>
            <a:ext cx="4574953" cy="1109044"/>
            <a:chOff x="3279913" y="488294"/>
            <a:chExt cx="4574953" cy="1109044"/>
          </a:xfrm>
        </p:grpSpPr>
        <p:grpSp>
          <p:nvGrpSpPr>
            <p:cNvPr id="3" name="组合 2">
              <a:extLst>
                <a:ext uri="{FF2B5EF4-FFF2-40B4-BE49-F238E27FC236}">
                  <a16:creationId xmlns="" xmlns:a16="http://schemas.microsoft.com/office/drawing/2014/main" id="{744FAE23-34B5-4FC8-9F82-49A240148A6A}"/>
                </a:ext>
              </a:extLst>
            </p:cNvPr>
            <p:cNvGrpSpPr/>
            <p:nvPr/>
          </p:nvGrpSpPr>
          <p:grpSpPr>
            <a:xfrm>
              <a:off x="3279913" y="909457"/>
              <a:ext cx="4574953" cy="687881"/>
              <a:chOff x="3279913" y="909457"/>
              <a:chExt cx="4574953" cy="687881"/>
            </a:xfrm>
          </p:grpSpPr>
          <p:sp>
            <p:nvSpPr>
              <p:cNvPr id="157" name="矩形: 圆角 156">
                <a:extLst>
                  <a:ext uri="{FF2B5EF4-FFF2-40B4-BE49-F238E27FC236}">
                    <a16:creationId xmlns="" xmlns:a16="http://schemas.microsoft.com/office/drawing/2014/main" id="{264967DB-9952-479E-8FFB-2726482B61A3}"/>
                  </a:ext>
                </a:extLst>
              </p:cNvPr>
              <p:cNvSpPr/>
              <p:nvPr/>
            </p:nvSpPr>
            <p:spPr>
              <a:xfrm>
                <a:off x="3279913" y="909457"/>
                <a:ext cx="4574953"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a:extLst>
                  <a:ext uri="{FF2B5EF4-FFF2-40B4-BE49-F238E27FC236}">
                    <a16:creationId xmlns="" xmlns:a16="http://schemas.microsoft.com/office/drawing/2014/main" id="{C08FE9BC-05DC-457D-93D8-12A360768DE8}"/>
                  </a:ext>
                </a:extLst>
              </p:cNvPr>
              <p:cNvSpPr txBox="1"/>
              <p:nvPr/>
            </p:nvSpPr>
            <p:spPr>
              <a:xfrm>
                <a:off x="4801757" y="1032190"/>
                <a:ext cx="2646878"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隐写分析分类</a:t>
                </a: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a:extLst>
                <a:ext uri="{FF2B5EF4-FFF2-40B4-BE49-F238E27FC236}">
                  <a16:creationId xmlns="" xmlns:a16="http://schemas.microsoft.com/office/drawing/2014/main" id="{8212C56A-0198-485A-B4E2-27DEA311F943}"/>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a:extLst>
                  <a:ext uri="{FF2B5EF4-FFF2-40B4-BE49-F238E27FC236}">
                    <a16:creationId xmlns="" xmlns:a16="http://schemas.microsoft.com/office/drawing/2014/main" id="{C9B4A4B6-F06D-45FF-8152-51234C82D19A}"/>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íṣḻíďe">
                <a:extLst>
                  <a:ext uri="{FF2B5EF4-FFF2-40B4-BE49-F238E27FC236}">
                    <a16:creationId xmlns="" xmlns:a16="http://schemas.microsoft.com/office/drawing/2014/main" id="{FA0F06D2-6C63-4373-94BF-B31B40E7D359}"/>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íś1îḍê">
                <a:extLst>
                  <a:ext uri="{FF2B5EF4-FFF2-40B4-BE49-F238E27FC236}">
                    <a16:creationId xmlns="" xmlns:a16="http://schemas.microsoft.com/office/drawing/2014/main" id="{9992BBBD-CEC4-49AA-AB10-44D164963AEE}"/>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iš1ïḍe">
                <a:extLst>
                  <a:ext uri="{FF2B5EF4-FFF2-40B4-BE49-F238E27FC236}">
                    <a16:creationId xmlns="" xmlns:a16="http://schemas.microsoft.com/office/drawing/2014/main" id="{9B5F81B3-57A1-4171-AE9E-99537C90F781}"/>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ísḻiḍè">
                <a:extLst>
                  <a:ext uri="{FF2B5EF4-FFF2-40B4-BE49-F238E27FC236}">
                    <a16:creationId xmlns="" xmlns:a16="http://schemas.microsoft.com/office/drawing/2014/main" id="{FAB32634-0C3E-4B80-A435-7D9AB2BBCB0F}"/>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iSlïḓe">
                <a:extLst>
                  <a:ext uri="{FF2B5EF4-FFF2-40B4-BE49-F238E27FC236}">
                    <a16:creationId xmlns="" xmlns:a16="http://schemas.microsoft.com/office/drawing/2014/main" id="{CE7F96A8-EBFC-4A75-B3BA-EF68F8B89547}"/>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iṣļidé">
                <a:extLst>
                  <a:ext uri="{FF2B5EF4-FFF2-40B4-BE49-F238E27FC236}">
                    <a16:creationId xmlns="" xmlns:a16="http://schemas.microsoft.com/office/drawing/2014/main" id="{4C4BDB3E-75CA-42CA-AAB8-30CF4734082D}"/>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iSliḋe">
                <a:extLst>
                  <a:ext uri="{FF2B5EF4-FFF2-40B4-BE49-F238E27FC236}">
                    <a16:creationId xmlns="" xmlns:a16="http://schemas.microsoft.com/office/drawing/2014/main" id="{8A509C1D-05CD-4756-B070-45238CBFD767}"/>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îśḷíḓé">
                <a:extLst>
                  <a:ext uri="{FF2B5EF4-FFF2-40B4-BE49-F238E27FC236}">
                    <a16:creationId xmlns="" xmlns:a16="http://schemas.microsoft.com/office/drawing/2014/main" id="{DA620DD3-C1AA-4971-A890-5D8A5B4BE406}"/>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îS1îḋe">
                <a:extLst>
                  <a:ext uri="{FF2B5EF4-FFF2-40B4-BE49-F238E27FC236}">
                    <a16:creationId xmlns="" xmlns:a16="http://schemas.microsoft.com/office/drawing/2014/main" id="{2A95242C-3A4A-4E00-AC49-64B7DE6E4421}"/>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îś1íḍê">
                <a:extLst>
                  <a:ext uri="{FF2B5EF4-FFF2-40B4-BE49-F238E27FC236}">
                    <a16:creationId xmlns="" xmlns:a16="http://schemas.microsoft.com/office/drawing/2014/main" id="{69CD8587-DF62-4522-8ED0-8A09A04BD36E}"/>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ïṡļïḋé">
                <a:extLst>
                  <a:ext uri="{FF2B5EF4-FFF2-40B4-BE49-F238E27FC236}">
                    <a16:creationId xmlns="" xmlns:a16="http://schemas.microsoft.com/office/drawing/2014/main" id="{C18E3C10-42B8-4A74-8454-64DDFE997C5C}"/>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iSḷîḓè">
                <a:extLst>
                  <a:ext uri="{FF2B5EF4-FFF2-40B4-BE49-F238E27FC236}">
                    <a16:creationId xmlns="" xmlns:a16="http://schemas.microsoft.com/office/drawing/2014/main" id="{4D734310-1E24-4943-AD3A-43D8DED9E636}"/>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ḷïḑe">
                <a:extLst>
                  <a:ext uri="{FF2B5EF4-FFF2-40B4-BE49-F238E27FC236}">
                    <a16:creationId xmlns="" xmlns:a16="http://schemas.microsoft.com/office/drawing/2014/main" id="{84104E5C-335D-4478-98F4-B7FAFD39CFCA}"/>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îŝlïḋé">
                <a:extLst>
                  <a:ext uri="{FF2B5EF4-FFF2-40B4-BE49-F238E27FC236}">
                    <a16:creationId xmlns="" xmlns:a16="http://schemas.microsoft.com/office/drawing/2014/main" id="{23363D78-6C18-44FD-94C9-F27789911ED2}"/>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iŝlîḍê">
                <a:extLst>
                  <a:ext uri="{FF2B5EF4-FFF2-40B4-BE49-F238E27FC236}">
                    <a16:creationId xmlns="" xmlns:a16="http://schemas.microsoft.com/office/drawing/2014/main" id="{292CADB8-FB1B-490D-AD16-68F08D960677}"/>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îŝḷíḋê">
                <a:extLst>
                  <a:ext uri="{FF2B5EF4-FFF2-40B4-BE49-F238E27FC236}">
                    <a16:creationId xmlns="" xmlns:a16="http://schemas.microsoft.com/office/drawing/2014/main" id="{D3C7A821-8A8E-41F5-99B3-8708787613FA}"/>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îŝḻidê">
                <a:extLst>
                  <a:ext uri="{FF2B5EF4-FFF2-40B4-BE49-F238E27FC236}">
                    <a16:creationId xmlns="" xmlns:a16="http://schemas.microsoft.com/office/drawing/2014/main" id="{927CC99D-FEE4-4465-A40E-6FDF30D65FC7}"/>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î$lîḑe">
                <a:extLst>
                  <a:ext uri="{FF2B5EF4-FFF2-40B4-BE49-F238E27FC236}">
                    <a16:creationId xmlns="" xmlns:a16="http://schemas.microsoft.com/office/drawing/2014/main" id="{23C9C552-2B3D-414C-AC2C-683649AE3296}"/>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íṧļïḓé">
                <a:extLst>
                  <a:ext uri="{FF2B5EF4-FFF2-40B4-BE49-F238E27FC236}">
                    <a16:creationId xmlns="" xmlns:a16="http://schemas.microsoft.com/office/drawing/2014/main" id="{057B369E-6211-4DFF-8EF2-E33493DA23D8}"/>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ïs1ïḓé">
                <a:extLst>
                  <a:ext uri="{FF2B5EF4-FFF2-40B4-BE49-F238E27FC236}">
                    <a16:creationId xmlns="" xmlns:a16="http://schemas.microsoft.com/office/drawing/2014/main" id="{758EB656-26FF-4558-8EB5-4F3F57DAE162}"/>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ṣļide">
                <a:extLst>
                  <a:ext uri="{FF2B5EF4-FFF2-40B4-BE49-F238E27FC236}">
                    <a16:creationId xmlns="" xmlns:a16="http://schemas.microsoft.com/office/drawing/2014/main" id="{14D8C3EB-F7F3-4483-81D4-4775B43DC99D}"/>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îṣ1ïḋê">
                <a:extLst>
                  <a:ext uri="{FF2B5EF4-FFF2-40B4-BE49-F238E27FC236}">
                    <a16:creationId xmlns="" xmlns:a16="http://schemas.microsoft.com/office/drawing/2014/main" id="{E4ADB803-2268-4A0C-8E62-959817D163F0}"/>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ṣļíde">
                <a:extLst>
                  <a:ext uri="{FF2B5EF4-FFF2-40B4-BE49-F238E27FC236}">
                    <a16:creationId xmlns="" xmlns:a16="http://schemas.microsoft.com/office/drawing/2014/main" id="{8E80CD00-4E14-424B-AA00-D8DA0ACD045C}"/>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íṩ1íḋé">
                <a:extLst>
                  <a:ext uri="{FF2B5EF4-FFF2-40B4-BE49-F238E27FC236}">
                    <a16:creationId xmlns="" xmlns:a16="http://schemas.microsoft.com/office/drawing/2014/main" id="{699F4CE8-7C8E-4B30-B898-831C0291AF41}"/>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iṥḻiḍe">
                <a:extLst>
                  <a:ext uri="{FF2B5EF4-FFF2-40B4-BE49-F238E27FC236}">
                    <a16:creationId xmlns="" xmlns:a16="http://schemas.microsoft.com/office/drawing/2014/main" id="{43112F53-542B-4102-9FD4-20443E429EDE}"/>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ŝ1íḓè">
                <a:extLst>
                  <a:ext uri="{FF2B5EF4-FFF2-40B4-BE49-F238E27FC236}">
                    <a16:creationId xmlns="" xmlns:a16="http://schemas.microsoft.com/office/drawing/2014/main" id="{F1F4886E-EB22-4453-AB94-BDB1F07A5FB3}"/>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íŝlíďe">
                <a:extLst>
                  <a:ext uri="{FF2B5EF4-FFF2-40B4-BE49-F238E27FC236}">
                    <a16:creationId xmlns="" xmlns:a16="http://schemas.microsoft.com/office/drawing/2014/main" id="{02A15B50-B265-4A8A-A38F-81B2B464CDE3}"/>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iṡľïḓe">
                <a:extLst>
                  <a:ext uri="{FF2B5EF4-FFF2-40B4-BE49-F238E27FC236}">
                    <a16:creationId xmlns="" xmlns:a16="http://schemas.microsoft.com/office/drawing/2014/main" id="{37B3D7DD-90F3-46B6-859C-571B50F7F346}"/>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iṡ1ïḍè">
                <a:extLst>
                  <a:ext uri="{FF2B5EF4-FFF2-40B4-BE49-F238E27FC236}">
                    <a16:creationId xmlns="" xmlns:a16="http://schemas.microsoft.com/office/drawing/2014/main" id="{854C91A6-CC10-42F2-A0BA-597BF44D8381}"/>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îsľïďè">
                <a:extLst>
                  <a:ext uri="{FF2B5EF4-FFF2-40B4-BE49-F238E27FC236}">
                    <a16:creationId xmlns="" xmlns:a16="http://schemas.microsoft.com/office/drawing/2014/main" id="{DF6ECDDC-FD3F-4FF6-938B-C795FC8B67E8}"/>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ŝ1ïďé">
                <a:extLst>
                  <a:ext uri="{FF2B5EF4-FFF2-40B4-BE49-F238E27FC236}">
                    <a16:creationId xmlns="" xmlns:a16="http://schemas.microsoft.com/office/drawing/2014/main" id="{AFD29866-CF9E-4AD9-8C79-5BC46C7F9F47}"/>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ïṧḻidè">
                <a:extLst>
                  <a:ext uri="{FF2B5EF4-FFF2-40B4-BE49-F238E27FC236}">
                    <a16:creationId xmlns="" xmlns:a16="http://schemas.microsoft.com/office/drawing/2014/main" id="{34BC8D04-BB2F-4B15-9EDC-D4223FCF9EEE}"/>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sļiḋê">
                <a:extLst>
                  <a:ext uri="{FF2B5EF4-FFF2-40B4-BE49-F238E27FC236}">
                    <a16:creationId xmlns="" xmlns:a16="http://schemas.microsoft.com/office/drawing/2014/main" id="{52A1D256-D956-460B-A0C2-71B98E3FB4C7}"/>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ṡḷîde">
                <a:extLst>
                  <a:ext uri="{FF2B5EF4-FFF2-40B4-BE49-F238E27FC236}">
                    <a16:creationId xmlns="" xmlns:a16="http://schemas.microsoft.com/office/drawing/2014/main" id="{6DCEFCFF-6FCD-4887-9C5B-39AB68BB2C9E}"/>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ïSlîďé">
                <a:extLst>
                  <a:ext uri="{FF2B5EF4-FFF2-40B4-BE49-F238E27FC236}">
                    <a16:creationId xmlns="" xmlns:a16="http://schemas.microsoft.com/office/drawing/2014/main" id="{AC481F0E-CEE4-42EA-826A-F352EE812E2E}"/>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iṥḷîde">
                <a:extLst>
                  <a:ext uri="{FF2B5EF4-FFF2-40B4-BE49-F238E27FC236}">
                    <a16:creationId xmlns="" xmlns:a16="http://schemas.microsoft.com/office/drawing/2014/main" id="{2231A5D7-16B0-4F4A-A9F8-829C46EF5025}"/>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ïSļïďe">
                <a:extLst>
                  <a:ext uri="{FF2B5EF4-FFF2-40B4-BE49-F238E27FC236}">
                    <a16:creationId xmlns="" xmlns:a16="http://schemas.microsoft.com/office/drawing/2014/main" id="{058FCA8C-59F2-4C09-92B9-576FF9952546}"/>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iṧľîďè">
                <a:extLst>
                  <a:ext uri="{FF2B5EF4-FFF2-40B4-BE49-F238E27FC236}">
                    <a16:creationId xmlns="" xmlns:a16="http://schemas.microsoft.com/office/drawing/2014/main" id="{6C338F8C-EAC2-41A4-92B2-430456CA746A}"/>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îṩḻîḍé">
                <a:extLst>
                  <a:ext uri="{FF2B5EF4-FFF2-40B4-BE49-F238E27FC236}">
                    <a16:creationId xmlns="" xmlns:a16="http://schemas.microsoft.com/office/drawing/2014/main" id="{C46503A7-4E39-4129-BBF0-926D2409E4F8}"/>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ïṩḷiďê">
                <a:extLst>
                  <a:ext uri="{FF2B5EF4-FFF2-40B4-BE49-F238E27FC236}">
                    <a16:creationId xmlns="" xmlns:a16="http://schemas.microsoft.com/office/drawing/2014/main" id="{685937D2-8A42-4931-B8F1-CF9C4D7F1AF0}"/>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ísḻídè">
                <a:extLst>
                  <a:ext uri="{FF2B5EF4-FFF2-40B4-BE49-F238E27FC236}">
                    <a16:creationId xmlns="" xmlns:a16="http://schemas.microsoft.com/office/drawing/2014/main" id="{E204123A-EDCE-42E8-B53A-1710D41223AC}"/>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îśḻíde">
                <a:extLst>
                  <a:ext uri="{FF2B5EF4-FFF2-40B4-BE49-F238E27FC236}">
                    <a16:creationId xmlns="" xmlns:a16="http://schemas.microsoft.com/office/drawing/2014/main" id="{CA19069F-E7E9-4C86-8DF3-2E8677E256D2}"/>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íṩľîḍe">
                <a:extLst>
                  <a:ext uri="{FF2B5EF4-FFF2-40B4-BE49-F238E27FC236}">
                    <a16:creationId xmlns="" xmlns:a16="http://schemas.microsoft.com/office/drawing/2014/main" id="{C2F6FDA0-4FD8-40A9-86E7-F9B6075986B7}"/>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îś1ïdè">
                <a:extLst>
                  <a:ext uri="{FF2B5EF4-FFF2-40B4-BE49-F238E27FC236}">
                    <a16:creationId xmlns="" xmlns:a16="http://schemas.microsoft.com/office/drawing/2014/main" id="{A718A3DB-A429-47A4-B6DA-4867D3BAC967}"/>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îṥ1íďé">
                <a:extLst>
                  <a:ext uri="{FF2B5EF4-FFF2-40B4-BE49-F238E27FC236}">
                    <a16:creationId xmlns="" xmlns:a16="http://schemas.microsoft.com/office/drawing/2014/main" id="{6F25D2AB-6B6B-4FA8-9606-427A8A3F86BC}"/>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îṧ1îḍé">
                <a:extLst>
                  <a:ext uri="{FF2B5EF4-FFF2-40B4-BE49-F238E27FC236}">
                    <a16:creationId xmlns="" xmlns:a16="http://schemas.microsoft.com/office/drawing/2014/main" id="{58EE45F8-E1B2-419A-BDEF-FEF631174885}"/>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šḷïdé">
                <a:extLst>
                  <a:ext uri="{FF2B5EF4-FFF2-40B4-BE49-F238E27FC236}">
                    <a16:creationId xmlns="" xmlns:a16="http://schemas.microsoft.com/office/drawing/2014/main" id="{E69D548B-D743-4E5A-BF58-C5C2D8D00A0A}"/>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íṩlîḋe">
                <a:extLst>
                  <a:ext uri="{FF2B5EF4-FFF2-40B4-BE49-F238E27FC236}">
                    <a16:creationId xmlns="" xmlns:a16="http://schemas.microsoft.com/office/drawing/2014/main" id="{96A78435-FEE2-4CE6-A80B-18ED2B82C6EE}"/>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is1îḍé">
                <a:extLst>
                  <a:ext uri="{FF2B5EF4-FFF2-40B4-BE49-F238E27FC236}">
                    <a16:creationId xmlns="" xmlns:a16="http://schemas.microsoft.com/office/drawing/2014/main" id="{7EB24F5F-BFAC-4768-9B7A-41B30DA98278}"/>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ïṩ1îḑé">
                <a:extLst>
                  <a:ext uri="{FF2B5EF4-FFF2-40B4-BE49-F238E27FC236}">
                    <a16:creationId xmlns="" xmlns:a16="http://schemas.microsoft.com/office/drawing/2014/main" id="{E933F6E8-5C5D-4877-A0B4-E55BA27DDD13}"/>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íślíḓè">
                <a:extLst>
                  <a:ext uri="{FF2B5EF4-FFF2-40B4-BE49-F238E27FC236}">
                    <a16:creationId xmlns="" xmlns:a16="http://schemas.microsoft.com/office/drawing/2014/main" id="{67964AEF-F644-42C5-9920-17AAD25C5C8E}"/>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iŝḻïḑé">
                <a:extLst>
                  <a:ext uri="{FF2B5EF4-FFF2-40B4-BE49-F238E27FC236}">
                    <a16:creationId xmlns="" xmlns:a16="http://schemas.microsoft.com/office/drawing/2014/main" id="{F93EA6E9-B57E-41D6-800D-A6D17224583C}"/>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íṧ1íḑé">
                <a:extLst>
                  <a:ext uri="{FF2B5EF4-FFF2-40B4-BE49-F238E27FC236}">
                    <a16:creationId xmlns="" xmlns:a16="http://schemas.microsoft.com/office/drawing/2014/main" id="{709792AF-2B3F-46F1-AE6B-A4F9C95DF784}"/>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isľïḋê">
                <a:extLst>
                  <a:ext uri="{FF2B5EF4-FFF2-40B4-BE49-F238E27FC236}">
                    <a16:creationId xmlns="" xmlns:a16="http://schemas.microsoft.com/office/drawing/2014/main" id="{206722F9-1B0D-4180-B8BA-87ABDA401AB6}"/>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Sľíďe">
                <a:extLst>
                  <a:ext uri="{FF2B5EF4-FFF2-40B4-BE49-F238E27FC236}">
                    <a16:creationId xmlns="" xmlns:a16="http://schemas.microsoft.com/office/drawing/2014/main" id="{8BB1D24B-D5EB-4AEE-B370-EC81768BC299}"/>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îṣliḍê">
                <a:extLst>
                  <a:ext uri="{FF2B5EF4-FFF2-40B4-BE49-F238E27FC236}">
                    <a16:creationId xmlns="" xmlns:a16="http://schemas.microsoft.com/office/drawing/2014/main" id="{CBE9595A-E14D-40CA-8AF1-7311A4700D97}"/>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ísļiḍè">
                <a:extLst>
                  <a:ext uri="{FF2B5EF4-FFF2-40B4-BE49-F238E27FC236}">
                    <a16:creationId xmlns="" xmlns:a16="http://schemas.microsoft.com/office/drawing/2014/main" id="{729270CB-6BB4-4B3D-A070-364419C5F1A1}"/>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iśļídé">
                <a:extLst>
                  <a:ext uri="{FF2B5EF4-FFF2-40B4-BE49-F238E27FC236}">
                    <a16:creationId xmlns="" xmlns:a16="http://schemas.microsoft.com/office/drawing/2014/main" id="{4A5CDD74-E9F5-4260-95A4-057D32AD9B87}"/>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îṡḻîḍé">
                <a:extLst>
                  <a:ext uri="{FF2B5EF4-FFF2-40B4-BE49-F238E27FC236}">
                    <a16:creationId xmlns="" xmlns:a16="http://schemas.microsoft.com/office/drawing/2014/main" id="{C383A464-0978-4BBA-B472-7946DA740AF1}"/>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íṩ1íḓé">
                <a:extLst>
                  <a:ext uri="{FF2B5EF4-FFF2-40B4-BE49-F238E27FC236}">
                    <a16:creationId xmlns="" xmlns:a16="http://schemas.microsoft.com/office/drawing/2014/main" id="{BB417816-CE7E-4391-9F94-FE1768B2E88E}"/>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ṧḻïḋê">
                <a:extLst>
                  <a:ext uri="{FF2B5EF4-FFF2-40B4-BE49-F238E27FC236}">
                    <a16:creationId xmlns="" xmlns:a16="http://schemas.microsoft.com/office/drawing/2014/main" id="{737FD1C6-E671-4515-A71A-436E252FA2BC}"/>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íṡľíďè">
                <a:extLst>
                  <a:ext uri="{FF2B5EF4-FFF2-40B4-BE49-F238E27FC236}">
                    <a16:creationId xmlns="" xmlns:a16="http://schemas.microsoft.com/office/drawing/2014/main" id="{D84EF32D-3876-4A8A-92B4-57FA758ED145}"/>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ïSļïďê">
                <a:extLst>
                  <a:ext uri="{FF2B5EF4-FFF2-40B4-BE49-F238E27FC236}">
                    <a16:creationId xmlns="" xmlns:a16="http://schemas.microsoft.com/office/drawing/2014/main" id="{0F26A6A2-2102-4056-9CE6-5554A6FC59A9}"/>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s1ïḓè">
                <a:extLst>
                  <a:ext uri="{FF2B5EF4-FFF2-40B4-BE49-F238E27FC236}">
                    <a16:creationId xmlns="" xmlns:a16="http://schemas.microsoft.com/office/drawing/2014/main" id="{840A6B7F-7C3F-4AE2-BDB9-EC7B6A5013A6}"/>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1îďê">
                <a:extLst>
                  <a:ext uri="{FF2B5EF4-FFF2-40B4-BE49-F238E27FC236}">
                    <a16:creationId xmlns="" xmlns:a16="http://schemas.microsoft.com/office/drawing/2014/main" id="{763DFCC8-5AF5-49BB-BF87-8E37A2120E1B}"/>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ïšľïdé">
                <a:extLst>
                  <a:ext uri="{FF2B5EF4-FFF2-40B4-BE49-F238E27FC236}">
                    <a16:creationId xmlns="" xmlns:a16="http://schemas.microsoft.com/office/drawing/2014/main" id="{84E9C385-A03E-48FA-A4AE-D23999B12C7B}"/>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îs1îdé">
                <a:extLst>
                  <a:ext uri="{FF2B5EF4-FFF2-40B4-BE49-F238E27FC236}">
                    <a16:creationId xmlns="" xmlns:a16="http://schemas.microsoft.com/office/drawing/2014/main" id="{FB6800A6-F0F4-426D-896A-A291DEC00D43}"/>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iśľîḑè">
                <a:extLst>
                  <a:ext uri="{FF2B5EF4-FFF2-40B4-BE49-F238E27FC236}">
                    <a16:creationId xmlns="" xmlns:a16="http://schemas.microsoft.com/office/drawing/2014/main" id="{01468E1B-AFEB-4924-9D15-195DB360993D}"/>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ïṡļidé">
                <a:extLst>
                  <a:ext uri="{FF2B5EF4-FFF2-40B4-BE49-F238E27FC236}">
                    <a16:creationId xmlns="" xmlns:a16="http://schemas.microsoft.com/office/drawing/2014/main" id="{81AB614A-B23A-4F18-901E-5585C3CA6F4F}"/>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îš1íďe">
                <a:extLst>
                  <a:ext uri="{FF2B5EF4-FFF2-40B4-BE49-F238E27FC236}">
                    <a16:creationId xmlns="" xmlns:a16="http://schemas.microsoft.com/office/drawing/2014/main" id="{99A81A3E-195A-47BE-997F-4F439572C147}"/>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ïŝļíḍe">
                <a:extLst>
                  <a:ext uri="{FF2B5EF4-FFF2-40B4-BE49-F238E27FC236}">
                    <a16:creationId xmlns="" xmlns:a16="http://schemas.microsoft.com/office/drawing/2014/main" id="{3E629A38-DB4A-4E64-BA36-2E39CC52D59E}"/>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ïşḻïḋê">
                <a:extLst>
                  <a:ext uri="{FF2B5EF4-FFF2-40B4-BE49-F238E27FC236}">
                    <a16:creationId xmlns="" xmlns:a16="http://schemas.microsoft.com/office/drawing/2014/main" id="{FD35B5BE-F892-4110-9373-901AFB671440}"/>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ïŝ1íḓè">
                <a:extLst>
                  <a:ext uri="{FF2B5EF4-FFF2-40B4-BE49-F238E27FC236}">
                    <a16:creationId xmlns="" xmlns:a16="http://schemas.microsoft.com/office/drawing/2014/main" id="{0A77C662-7B62-49AA-9615-834E544B320A}"/>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iṩľîḑè">
                <a:extLst>
                  <a:ext uri="{FF2B5EF4-FFF2-40B4-BE49-F238E27FC236}">
                    <a16:creationId xmlns="" xmlns:a16="http://schemas.microsoft.com/office/drawing/2014/main" id="{406E87E5-E100-4958-A61A-7C92621EA180}"/>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ŝḷïḋè">
                <a:extLst>
                  <a:ext uri="{FF2B5EF4-FFF2-40B4-BE49-F238E27FC236}">
                    <a16:creationId xmlns="" xmlns:a16="http://schemas.microsoft.com/office/drawing/2014/main" id="{78123087-8C6F-4AC6-A1C4-B7C75BD94487}"/>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î$lïḓè">
                <a:extLst>
                  <a:ext uri="{FF2B5EF4-FFF2-40B4-BE49-F238E27FC236}">
                    <a16:creationId xmlns="" xmlns:a16="http://schemas.microsoft.com/office/drawing/2014/main" id="{8C4C0ADF-0B38-4422-BB91-FD765A27EE4A}"/>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iŝḻíḑé">
                <a:extLst>
                  <a:ext uri="{FF2B5EF4-FFF2-40B4-BE49-F238E27FC236}">
                    <a16:creationId xmlns="" xmlns:a16="http://schemas.microsoft.com/office/drawing/2014/main" id="{7D5B8EF9-0195-418F-BBB7-04802C0923E3}"/>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s1ïdè">
                <a:extLst>
                  <a:ext uri="{FF2B5EF4-FFF2-40B4-BE49-F238E27FC236}">
                    <a16:creationId xmlns="" xmlns:a16="http://schemas.microsoft.com/office/drawing/2014/main" id="{CEB788FA-A3D1-477C-9DEB-A3AF782615D0}"/>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îś1îḍè">
                <a:extLst>
                  <a:ext uri="{FF2B5EF4-FFF2-40B4-BE49-F238E27FC236}">
                    <a16:creationId xmlns="" xmlns:a16="http://schemas.microsoft.com/office/drawing/2014/main" id="{9CC76F72-5784-4A7B-90E9-C3D0B6B39FD2}"/>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1idé">
                <a:extLst>
                  <a:ext uri="{FF2B5EF4-FFF2-40B4-BE49-F238E27FC236}">
                    <a16:creationId xmlns="" xmlns:a16="http://schemas.microsoft.com/office/drawing/2014/main" id="{2C85B614-F265-4F2E-B03A-FE2B9F7F52EF}"/>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ísḷîḋe">
                <a:extLst>
                  <a:ext uri="{FF2B5EF4-FFF2-40B4-BE49-F238E27FC236}">
                    <a16:creationId xmlns="" xmlns:a16="http://schemas.microsoft.com/office/drawing/2014/main" id="{5D008C0E-E6C0-4E41-9D04-8EDC5490FD73}"/>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îšḻîḋe">
                <a:extLst>
                  <a:ext uri="{FF2B5EF4-FFF2-40B4-BE49-F238E27FC236}">
                    <a16:creationId xmlns="" xmlns:a16="http://schemas.microsoft.com/office/drawing/2014/main" id="{A422B7A8-7441-44E7-837C-916502388B4D}"/>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îŝḻïdé">
                <a:extLst>
                  <a:ext uri="{FF2B5EF4-FFF2-40B4-BE49-F238E27FC236}">
                    <a16:creationId xmlns="" xmlns:a16="http://schemas.microsoft.com/office/drawing/2014/main" id="{8EB3878D-85AB-4921-AC8A-405055D9CD2B}"/>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íṥļíḍê">
                <a:extLst>
                  <a:ext uri="{FF2B5EF4-FFF2-40B4-BE49-F238E27FC236}">
                    <a16:creationId xmlns="" xmlns:a16="http://schemas.microsoft.com/office/drawing/2014/main" id="{E2565C7A-AB9F-4558-A75A-CFCB10530DE2}"/>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Sḷïḍé">
                <a:extLst>
                  <a:ext uri="{FF2B5EF4-FFF2-40B4-BE49-F238E27FC236}">
                    <a16:creationId xmlns="" xmlns:a16="http://schemas.microsoft.com/office/drawing/2014/main" id="{2F58F3E6-2A64-42C0-B422-7265AE450CF8}"/>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ísļiďè">
                <a:extLst>
                  <a:ext uri="{FF2B5EF4-FFF2-40B4-BE49-F238E27FC236}">
                    <a16:creationId xmlns="" xmlns:a16="http://schemas.microsoft.com/office/drawing/2014/main" id="{B05D8D25-133E-4DD5-B4C3-CEEB3EBF6A10}"/>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ïşḻïḋe">
                <a:extLst>
                  <a:ext uri="{FF2B5EF4-FFF2-40B4-BE49-F238E27FC236}">
                    <a16:creationId xmlns="" xmlns:a16="http://schemas.microsoft.com/office/drawing/2014/main" id="{0288FB3F-75A3-420B-8F34-5AB99017CB95}"/>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îš1ïdé">
                <a:extLst>
                  <a:ext uri="{FF2B5EF4-FFF2-40B4-BE49-F238E27FC236}">
                    <a16:creationId xmlns="" xmlns:a16="http://schemas.microsoft.com/office/drawing/2014/main" id="{A01651D5-DD39-4101-9EFC-BB955E8B7B2F}"/>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ŝ1îḑè">
                <a:extLst>
                  <a:ext uri="{FF2B5EF4-FFF2-40B4-BE49-F238E27FC236}">
                    <a16:creationId xmlns="" xmlns:a16="http://schemas.microsoft.com/office/drawing/2014/main" id="{37C0B5C8-00E5-40C2-87DF-136C1B1410B8}"/>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iSḷïḍe">
                <a:extLst>
                  <a:ext uri="{FF2B5EF4-FFF2-40B4-BE49-F238E27FC236}">
                    <a16:creationId xmlns="" xmlns:a16="http://schemas.microsoft.com/office/drawing/2014/main" id="{0E923067-F967-4C8D-B53D-F786915FC076}"/>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íṧļíḍe">
                <a:extLst>
                  <a:ext uri="{FF2B5EF4-FFF2-40B4-BE49-F238E27FC236}">
                    <a16:creationId xmlns="" xmlns:a16="http://schemas.microsoft.com/office/drawing/2014/main" id="{4699000A-20BB-4008-9171-FEFA1F060FE4}"/>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ṩḷíde">
                <a:extLst>
                  <a:ext uri="{FF2B5EF4-FFF2-40B4-BE49-F238E27FC236}">
                    <a16:creationId xmlns="" xmlns:a16="http://schemas.microsoft.com/office/drawing/2014/main" id="{48B51CD1-B9C4-44C8-A3F0-889AA816A9FB}"/>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îṡlíḓè">
                <a:extLst>
                  <a:ext uri="{FF2B5EF4-FFF2-40B4-BE49-F238E27FC236}">
                    <a16:creationId xmlns="" xmlns:a16="http://schemas.microsoft.com/office/drawing/2014/main" id="{1D71E645-B2CE-43C7-B9DA-30368153B961}"/>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ï$1iḋé">
                <a:extLst>
                  <a:ext uri="{FF2B5EF4-FFF2-40B4-BE49-F238E27FC236}">
                    <a16:creationId xmlns="" xmlns:a16="http://schemas.microsoft.com/office/drawing/2014/main" id="{D8DF77DA-E479-4370-957F-5BC07C501DC4}"/>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ŝľiďê">
                <a:extLst>
                  <a:ext uri="{FF2B5EF4-FFF2-40B4-BE49-F238E27FC236}">
                    <a16:creationId xmlns="" xmlns:a16="http://schemas.microsoft.com/office/drawing/2014/main" id="{0EE280C3-464B-41A7-A32D-59E825F1BD2D}"/>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îSļïḑé">
                <a:extLst>
                  <a:ext uri="{FF2B5EF4-FFF2-40B4-BE49-F238E27FC236}">
                    <a16:creationId xmlns="" xmlns:a16="http://schemas.microsoft.com/office/drawing/2014/main" id="{189E0F8D-FE51-4A4D-9FAD-8DC229261E8B}"/>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î$ľïḑé">
                <a:extLst>
                  <a:ext uri="{FF2B5EF4-FFF2-40B4-BE49-F238E27FC236}">
                    <a16:creationId xmlns="" xmlns:a16="http://schemas.microsoft.com/office/drawing/2014/main" id="{A262F8E8-4578-4A99-B40D-22179EFC5EC9}"/>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ïsḷïďè">
                <a:extLst>
                  <a:ext uri="{FF2B5EF4-FFF2-40B4-BE49-F238E27FC236}">
                    <a16:creationId xmlns="" xmlns:a16="http://schemas.microsoft.com/office/drawing/2014/main" id="{BC16E787-B9A7-4481-BD04-CECE2945933C}"/>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iṧlíďe">
                <a:extLst>
                  <a:ext uri="{FF2B5EF4-FFF2-40B4-BE49-F238E27FC236}">
                    <a16:creationId xmlns="" xmlns:a16="http://schemas.microsoft.com/office/drawing/2014/main" id="{94742D6A-C9A2-46B5-BE2A-1B645C08660B}"/>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iśļïďé">
                <a:extLst>
                  <a:ext uri="{FF2B5EF4-FFF2-40B4-BE49-F238E27FC236}">
                    <a16:creationId xmlns="" xmlns:a16="http://schemas.microsoft.com/office/drawing/2014/main" id="{04458F17-1E49-4FE9-8A62-0AC2519CE739}"/>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śľïḓê">
                <a:extLst>
                  <a:ext uri="{FF2B5EF4-FFF2-40B4-BE49-F238E27FC236}">
                    <a16:creationId xmlns="" xmlns:a16="http://schemas.microsoft.com/office/drawing/2014/main" id="{352429AD-6795-49FE-9467-5E1AA1A63C57}"/>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šḷïḑé">
                <a:extLst>
                  <a:ext uri="{FF2B5EF4-FFF2-40B4-BE49-F238E27FC236}">
                    <a16:creationId xmlns="" xmlns:a16="http://schemas.microsoft.com/office/drawing/2014/main" id="{4F3B1D22-709C-4239-9A05-C50E769C0F28}"/>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işḷîde">
                <a:extLst>
                  <a:ext uri="{FF2B5EF4-FFF2-40B4-BE49-F238E27FC236}">
                    <a16:creationId xmlns="" xmlns:a16="http://schemas.microsoft.com/office/drawing/2014/main" id="{82654186-36E3-48F7-B867-EBB6C4317E19}"/>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ïṥḷiďe">
                <a:extLst>
                  <a:ext uri="{FF2B5EF4-FFF2-40B4-BE49-F238E27FC236}">
                    <a16:creationId xmlns="" xmlns:a16="http://schemas.microsoft.com/office/drawing/2014/main" id="{5A22C50E-6469-498E-99E0-A9E6F4AAFB9C}"/>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îṩ1íḓè">
                <a:extLst>
                  <a:ext uri="{FF2B5EF4-FFF2-40B4-BE49-F238E27FC236}">
                    <a16:creationId xmlns="" xmlns:a16="http://schemas.microsoft.com/office/drawing/2014/main" id="{955CCFD4-8273-47D8-BB8D-531C13A50895}"/>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ïṧľîḋè">
                <a:extLst>
                  <a:ext uri="{FF2B5EF4-FFF2-40B4-BE49-F238E27FC236}">
                    <a16:creationId xmlns="" xmlns:a16="http://schemas.microsoft.com/office/drawing/2014/main" id="{F58BA765-65F9-4DC4-9018-280D4BA25DB7}"/>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i$ľîḍe">
                <a:extLst>
                  <a:ext uri="{FF2B5EF4-FFF2-40B4-BE49-F238E27FC236}">
                    <a16:creationId xmlns="" xmlns:a16="http://schemas.microsoft.com/office/drawing/2014/main" id="{D6B72553-218C-4BD8-B421-504340EEE49B}"/>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îṩ1îḋe">
                <a:extLst>
                  <a:ext uri="{FF2B5EF4-FFF2-40B4-BE49-F238E27FC236}">
                    <a16:creationId xmlns="" xmlns:a16="http://schemas.microsoft.com/office/drawing/2014/main" id="{35F32081-BC70-45FE-9321-9061654D84CF}"/>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íṥlíďè">
                <a:extLst>
                  <a:ext uri="{FF2B5EF4-FFF2-40B4-BE49-F238E27FC236}">
                    <a16:creationId xmlns="" xmlns:a16="http://schemas.microsoft.com/office/drawing/2014/main" id="{35F5C990-7130-4077-BFDA-476F29F9104C}"/>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ṣlíḋè">
                <a:extLst>
                  <a:ext uri="{FF2B5EF4-FFF2-40B4-BE49-F238E27FC236}">
                    <a16:creationId xmlns="" xmlns:a16="http://schemas.microsoft.com/office/drawing/2014/main" id="{E5FE38C5-E0A7-4087-9D69-EE79D006CB9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ï$líḓê">
                <a:extLst>
                  <a:ext uri="{FF2B5EF4-FFF2-40B4-BE49-F238E27FC236}">
                    <a16:creationId xmlns="" xmlns:a16="http://schemas.microsoft.com/office/drawing/2014/main" id="{4CAEC2A2-C641-4F2F-B77B-D34D310BFE56}"/>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iśḷíḍê">
                <a:extLst>
                  <a:ext uri="{FF2B5EF4-FFF2-40B4-BE49-F238E27FC236}">
                    <a16:creationId xmlns="" xmlns:a16="http://schemas.microsoft.com/office/drawing/2014/main" id="{A6819927-9CEF-45B3-A515-7DB8B30527FF}"/>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ï$1îḑé">
                <a:extLst>
                  <a:ext uri="{FF2B5EF4-FFF2-40B4-BE49-F238E27FC236}">
                    <a16:creationId xmlns="" xmlns:a16="http://schemas.microsoft.com/office/drawing/2014/main" id="{7C5892BA-28B6-46AE-B3DA-7C3C961DC5F5}"/>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išliďe">
                <a:extLst>
                  <a:ext uri="{FF2B5EF4-FFF2-40B4-BE49-F238E27FC236}">
                    <a16:creationId xmlns="" xmlns:a16="http://schemas.microsoft.com/office/drawing/2014/main" id="{06F08332-CAEE-45AC-B2F9-2B5D8097AAEE}"/>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iṥḷiḓé">
                <a:extLst>
                  <a:ext uri="{FF2B5EF4-FFF2-40B4-BE49-F238E27FC236}">
                    <a16:creationId xmlns="" xmlns:a16="http://schemas.microsoft.com/office/drawing/2014/main" id="{7F97E9BD-80EA-4813-BEB4-F92C239899BF}"/>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ïṧḻiḓè">
                <a:extLst>
                  <a:ext uri="{FF2B5EF4-FFF2-40B4-BE49-F238E27FC236}">
                    <a16:creationId xmlns="" xmlns:a16="http://schemas.microsoft.com/office/drawing/2014/main" id="{557B60C6-66C5-40C5-8F52-540B661ABB99}"/>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ïsļíḑê">
                <a:extLst>
                  <a:ext uri="{FF2B5EF4-FFF2-40B4-BE49-F238E27FC236}">
                    <a16:creationId xmlns="" xmlns:a16="http://schemas.microsoft.com/office/drawing/2014/main" id="{5A5B609A-5284-4909-9F07-FE22CF82CF88}"/>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ş1íḑê">
                <a:extLst>
                  <a:ext uri="{FF2B5EF4-FFF2-40B4-BE49-F238E27FC236}">
                    <a16:creationId xmlns="" xmlns:a16="http://schemas.microsoft.com/office/drawing/2014/main" id="{C85B6409-138C-4921-A512-3B5342282958}"/>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íṡḻïḋè">
                <a:extLst>
                  <a:ext uri="{FF2B5EF4-FFF2-40B4-BE49-F238E27FC236}">
                    <a16:creationId xmlns="" xmlns:a16="http://schemas.microsoft.com/office/drawing/2014/main" id="{7316355D-A33D-4DDF-91DC-553120544E78}"/>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išliḋè">
                <a:extLst>
                  <a:ext uri="{FF2B5EF4-FFF2-40B4-BE49-F238E27FC236}">
                    <a16:creationId xmlns="" xmlns:a16="http://schemas.microsoft.com/office/drawing/2014/main" id="{181A808D-F7FB-4E9A-BD9C-9CDD601ADC48}"/>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ļiḑé">
                <a:extLst>
                  <a:ext uri="{FF2B5EF4-FFF2-40B4-BE49-F238E27FC236}">
                    <a16:creationId xmlns="" xmlns:a16="http://schemas.microsoft.com/office/drawing/2014/main" id="{87B09E95-1FC8-4011-ADD5-F372927C99E1}"/>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ṣľïḓè">
                <a:extLst>
                  <a:ext uri="{FF2B5EF4-FFF2-40B4-BE49-F238E27FC236}">
                    <a16:creationId xmlns="" xmlns:a16="http://schemas.microsoft.com/office/drawing/2014/main" id="{A92D9ED8-5797-4C75-AC0A-33AE8C59FF40}"/>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ïṧľíḓê">
                <a:extLst>
                  <a:ext uri="{FF2B5EF4-FFF2-40B4-BE49-F238E27FC236}">
                    <a16:creationId xmlns="" xmlns:a16="http://schemas.microsoft.com/office/drawing/2014/main" id="{1A885E99-63E1-4789-98E2-328CE6D6C670}"/>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ṧḻïḓè">
                <a:extLst>
                  <a:ext uri="{FF2B5EF4-FFF2-40B4-BE49-F238E27FC236}">
                    <a16:creationId xmlns="" xmlns:a16="http://schemas.microsoft.com/office/drawing/2014/main" id="{9EB38A42-9A67-4138-8F98-0FB07E7B5816}"/>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î$ļîdê">
                <a:extLst>
                  <a:ext uri="{FF2B5EF4-FFF2-40B4-BE49-F238E27FC236}">
                    <a16:creationId xmlns="" xmlns:a16="http://schemas.microsoft.com/office/drawing/2014/main" id="{B3309B3E-14D3-44EF-811A-304F285FD18D}"/>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ṧḻíḋè">
                <a:extLst>
                  <a:ext uri="{FF2B5EF4-FFF2-40B4-BE49-F238E27FC236}">
                    <a16:creationId xmlns="" xmlns:a16="http://schemas.microsoft.com/office/drawing/2014/main" id="{061384E7-84CD-40E6-A52B-B02D7AC5645A}"/>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íSľíḍê">
                <a:extLst>
                  <a:ext uri="{FF2B5EF4-FFF2-40B4-BE49-F238E27FC236}">
                    <a16:creationId xmlns="" xmlns:a16="http://schemas.microsoft.com/office/drawing/2014/main" id="{C9FE2FC7-22B0-4F5E-9B15-CC9BDD3BEACD}"/>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íṩļíďè">
                <a:extLst>
                  <a:ext uri="{FF2B5EF4-FFF2-40B4-BE49-F238E27FC236}">
                    <a16:creationId xmlns="" xmlns:a16="http://schemas.microsoft.com/office/drawing/2014/main" id="{9B511DD9-8A9B-45A2-9DD8-E78D810CA51B}"/>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ïṧ1ídè">
                <a:extLst>
                  <a:ext uri="{FF2B5EF4-FFF2-40B4-BE49-F238E27FC236}">
                    <a16:creationId xmlns="" xmlns:a16="http://schemas.microsoft.com/office/drawing/2014/main" id="{F3133145-E55D-4CF6-A086-8F92EF918B2B}"/>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Sľiḑè">
                <a:extLst>
                  <a:ext uri="{FF2B5EF4-FFF2-40B4-BE49-F238E27FC236}">
                    <a16:creationId xmlns="" xmlns:a16="http://schemas.microsoft.com/office/drawing/2014/main" id="{D5C91CC6-0530-430B-A844-621EBAF590DB}"/>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ļíḓe">
                <a:extLst>
                  <a:ext uri="{FF2B5EF4-FFF2-40B4-BE49-F238E27FC236}">
                    <a16:creationId xmlns="" xmlns:a16="http://schemas.microsoft.com/office/drawing/2014/main" id="{0DF48BB3-199C-4FC5-BDBB-7E67F512DD1A}"/>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îṥļiďé">
                <a:extLst>
                  <a:ext uri="{FF2B5EF4-FFF2-40B4-BE49-F238E27FC236}">
                    <a16:creationId xmlns="" xmlns:a16="http://schemas.microsoft.com/office/drawing/2014/main" id="{3CA20ADC-DE80-44D1-85D6-C4AC07E03D47}"/>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íṣľïḑè">
                <a:extLst>
                  <a:ext uri="{FF2B5EF4-FFF2-40B4-BE49-F238E27FC236}">
                    <a16:creationId xmlns="" xmlns:a16="http://schemas.microsoft.com/office/drawing/2014/main" id="{CF6D899D-F840-4F65-9609-AC6950F946D7}"/>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ïsľiḓè">
                <a:extLst>
                  <a:ext uri="{FF2B5EF4-FFF2-40B4-BE49-F238E27FC236}">
                    <a16:creationId xmlns="" xmlns:a16="http://schemas.microsoft.com/office/drawing/2014/main" id="{0E131163-DBD6-4A91-92E9-370B2B008405}"/>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ïŝḷíde">
                <a:extLst>
                  <a:ext uri="{FF2B5EF4-FFF2-40B4-BE49-F238E27FC236}">
                    <a16:creationId xmlns="" xmlns:a16="http://schemas.microsoft.com/office/drawing/2014/main" id="{01A27E27-1344-4D89-BA42-96EE451D37FD}"/>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ï$ľiḋe">
                <a:extLst>
                  <a:ext uri="{FF2B5EF4-FFF2-40B4-BE49-F238E27FC236}">
                    <a16:creationId xmlns="" xmlns:a16="http://schemas.microsoft.com/office/drawing/2014/main" id="{48572E9F-ED42-403F-817C-8B7BB97A0632}"/>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íSḷîďè">
                <a:extLst>
                  <a:ext uri="{FF2B5EF4-FFF2-40B4-BE49-F238E27FC236}">
                    <a16:creationId xmlns="" xmlns:a16="http://schemas.microsoft.com/office/drawing/2014/main" id="{393AE3FD-9A6B-4AE3-90D4-46F5EAF519A0}"/>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ïšḻíďè">
                <a:extLst>
                  <a:ext uri="{FF2B5EF4-FFF2-40B4-BE49-F238E27FC236}">
                    <a16:creationId xmlns="" xmlns:a16="http://schemas.microsoft.com/office/drawing/2014/main" id="{574EBB44-8988-4B4F-98EA-9A10E211C1A0}"/>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iṩľiḋè">
                <a:extLst>
                  <a:ext uri="{FF2B5EF4-FFF2-40B4-BE49-F238E27FC236}">
                    <a16:creationId xmlns="" xmlns:a16="http://schemas.microsoft.com/office/drawing/2014/main" id="{86527B75-490A-48D2-AC2D-0D2A9C1F1260}"/>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5" name="ïsļíḍe">
                <a:extLst>
                  <a:ext uri="{FF2B5EF4-FFF2-40B4-BE49-F238E27FC236}">
                    <a16:creationId xmlns="" xmlns:a16="http://schemas.microsoft.com/office/drawing/2014/main" id="{337CDD19-84A7-4A7D-9C36-D88034F0350A}"/>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í$ľíḋé">
                <a:extLst>
                  <a:ext uri="{FF2B5EF4-FFF2-40B4-BE49-F238E27FC236}">
                    <a16:creationId xmlns="" xmlns:a16="http://schemas.microsoft.com/office/drawing/2014/main" id="{06B1C776-96EF-4B4C-8DCB-879368322E02}"/>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ľiḑé">
                <a:extLst>
                  <a:ext uri="{FF2B5EF4-FFF2-40B4-BE49-F238E27FC236}">
                    <a16:creationId xmlns="" xmlns:a16="http://schemas.microsoft.com/office/drawing/2014/main" id="{D47F5810-ED5F-4283-89B5-24F2950005D6}"/>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śliḋê">
                <a:extLst>
                  <a:ext uri="{FF2B5EF4-FFF2-40B4-BE49-F238E27FC236}">
                    <a16:creationId xmlns="" xmlns:a16="http://schemas.microsoft.com/office/drawing/2014/main" id="{BF9C18C0-7627-4897-B794-43053D0941A1}"/>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ŝḷiḋé">
                <a:extLst>
                  <a:ext uri="{FF2B5EF4-FFF2-40B4-BE49-F238E27FC236}">
                    <a16:creationId xmlns="" xmlns:a16="http://schemas.microsoft.com/office/drawing/2014/main" id="{6688C4B0-6A18-4BC8-B793-F0D7991EFCF2}"/>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îṧḻiḋe">
                <a:extLst>
                  <a:ext uri="{FF2B5EF4-FFF2-40B4-BE49-F238E27FC236}">
                    <a16:creationId xmlns="" xmlns:a16="http://schemas.microsoft.com/office/drawing/2014/main" id="{D30C77E5-3FF6-45CA-9BAE-242680CB5FC1}"/>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îSļîḋé">
                <a:extLst>
                  <a:ext uri="{FF2B5EF4-FFF2-40B4-BE49-F238E27FC236}">
                    <a16:creationId xmlns="" xmlns:a16="http://schemas.microsoft.com/office/drawing/2014/main" id="{FC7CEF75-8E6C-4363-9318-41EB23398140}"/>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ïṥḷidé">
                <a:extLst>
                  <a:ext uri="{FF2B5EF4-FFF2-40B4-BE49-F238E27FC236}">
                    <a16:creationId xmlns="" xmlns:a16="http://schemas.microsoft.com/office/drawing/2014/main" id="{D4BD998B-E32C-46A2-9A71-EAC46AF3321B}"/>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išḻïḍe">
                <a:extLst>
                  <a:ext uri="{FF2B5EF4-FFF2-40B4-BE49-F238E27FC236}">
                    <a16:creationId xmlns="" xmlns:a16="http://schemas.microsoft.com/office/drawing/2014/main" id="{02B41FEC-8BDB-4A39-B127-A3138AA1395F}"/>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işḻîďê">
                <a:extLst>
                  <a:ext uri="{FF2B5EF4-FFF2-40B4-BE49-F238E27FC236}">
                    <a16:creationId xmlns="" xmlns:a16="http://schemas.microsoft.com/office/drawing/2014/main" id="{8BF46805-1344-4BCB-97F4-EB2FFF523968}"/>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íSḻïḓè">
                <a:extLst>
                  <a:ext uri="{FF2B5EF4-FFF2-40B4-BE49-F238E27FC236}">
                    <a16:creationId xmlns="" xmlns:a16="http://schemas.microsoft.com/office/drawing/2014/main" id="{77E60D22-28DE-4591-A8AF-DB3F97BF894A}"/>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ï$1iḑè">
                <a:extLst>
                  <a:ext uri="{FF2B5EF4-FFF2-40B4-BE49-F238E27FC236}">
                    <a16:creationId xmlns="" xmlns:a16="http://schemas.microsoft.com/office/drawing/2014/main" id="{5295F268-B108-4EB4-8450-C4EB55E1E5E5}"/>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159" name="椭圆 158">
            <a:extLst>
              <a:ext uri="{FF2B5EF4-FFF2-40B4-BE49-F238E27FC236}">
                <a16:creationId xmlns="" xmlns:a16="http://schemas.microsoft.com/office/drawing/2014/main" id="{EDC56D28-7C65-427E-AE67-0DED4AFF16F0}"/>
              </a:ext>
            </a:extLst>
          </p:cNvPr>
          <p:cNvSpPr/>
          <p:nvPr/>
        </p:nvSpPr>
        <p:spPr>
          <a:xfrm>
            <a:off x="1277271" y="2652373"/>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Rectangle 2">
            <a:extLst>
              <a:ext uri="{FF2B5EF4-FFF2-40B4-BE49-F238E27FC236}">
                <a16:creationId xmlns="" xmlns:a16="http://schemas.microsoft.com/office/drawing/2014/main" id="{9B120F4B-4755-49D4-BD10-1579A09EE5CF}"/>
              </a:ext>
            </a:extLst>
          </p:cNvPr>
          <p:cNvSpPr txBox="1">
            <a:spLocks/>
          </p:cNvSpPr>
          <p:nvPr/>
        </p:nvSpPr>
        <p:spPr>
          <a:xfrm>
            <a:off x="1485105" y="3303210"/>
            <a:ext cx="1682791" cy="1304003"/>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根据适用性分类：</a:t>
            </a:r>
          </a:p>
        </p:txBody>
      </p:sp>
      <p:grpSp>
        <p:nvGrpSpPr>
          <p:cNvPr id="161" name="Group 36">
            <a:extLst>
              <a:ext uri="{FF2B5EF4-FFF2-40B4-BE49-F238E27FC236}">
                <a16:creationId xmlns="" xmlns:a16="http://schemas.microsoft.com/office/drawing/2014/main" id="{E2198B79-D380-460D-83C3-9663A0216AC7}"/>
              </a:ext>
            </a:extLst>
          </p:cNvPr>
          <p:cNvGrpSpPr/>
          <p:nvPr/>
        </p:nvGrpSpPr>
        <p:grpSpPr>
          <a:xfrm>
            <a:off x="863600" y="2363825"/>
            <a:ext cx="2857067" cy="2811133"/>
            <a:chOff x="6869300" y="3848083"/>
            <a:chExt cx="2609417" cy="2567465"/>
          </a:xfrm>
          <a:solidFill>
            <a:srgbClr val="0F73EE"/>
          </a:solidFill>
        </p:grpSpPr>
        <p:sp>
          <p:nvSpPr>
            <p:cNvPr id="162" name="Freeform 9">
              <a:extLst>
                <a:ext uri="{FF2B5EF4-FFF2-40B4-BE49-F238E27FC236}">
                  <a16:creationId xmlns="" xmlns:a16="http://schemas.microsoft.com/office/drawing/2014/main" id="{9BF8D5B9-B06F-4354-9F97-5916DF9FBCB9}"/>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63" name="Freeform 10">
              <a:extLst>
                <a:ext uri="{FF2B5EF4-FFF2-40B4-BE49-F238E27FC236}">
                  <a16:creationId xmlns="" xmlns:a16="http://schemas.microsoft.com/office/drawing/2014/main" id="{086F991D-1285-4F15-8DB2-FE51B20237E1}"/>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64" name="组合 163">
            <a:extLst>
              <a:ext uri="{FF2B5EF4-FFF2-40B4-BE49-F238E27FC236}">
                <a16:creationId xmlns="" xmlns:a16="http://schemas.microsoft.com/office/drawing/2014/main" id="{F3857E64-D9F7-448A-A563-B89524BD82DB}"/>
              </a:ext>
            </a:extLst>
          </p:cNvPr>
          <p:cNvGrpSpPr/>
          <p:nvPr/>
        </p:nvGrpSpPr>
        <p:grpSpPr>
          <a:xfrm>
            <a:off x="3952986" y="2485617"/>
            <a:ext cx="3283119" cy="764242"/>
            <a:chOff x="4283283" y="1510565"/>
            <a:chExt cx="3283119" cy="764242"/>
          </a:xfrm>
        </p:grpSpPr>
        <p:sp>
          <p:nvSpPr>
            <p:cNvPr id="165" name="矩形: 圆角 164">
              <a:extLst>
                <a:ext uri="{FF2B5EF4-FFF2-40B4-BE49-F238E27FC236}">
                  <a16:creationId xmlns="" xmlns:a16="http://schemas.microsoft.com/office/drawing/2014/main" id="{6EE9B7F5-6AE5-45DE-9ADB-4445091B8EDA}"/>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66" name="组合 165">
              <a:extLst>
                <a:ext uri="{FF2B5EF4-FFF2-40B4-BE49-F238E27FC236}">
                  <a16:creationId xmlns="" xmlns:a16="http://schemas.microsoft.com/office/drawing/2014/main" id="{6866B2A1-3790-4CF8-B272-D77990A4DDBA}"/>
                </a:ext>
              </a:extLst>
            </p:cNvPr>
            <p:cNvGrpSpPr/>
            <p:nvPr/>
          </p:nvGrpSpPr>
          <p:grpSpPr>
            <a:xfrm>
              <a:off x="4283283" y="1510565"/>
              <a:ext cx="3267241" cy="764242"/>
              <a:chOff x="4283283" y="1510565"/>
              <a:chExt cx="3267241" cy="764242"/>
            </a:xfrm>
          </p:grpSpPr>
          <p:sp>
            <p:nvSpPr>
              <p:cNvPr id="167" name="Freeform 17">
                <a:extLst>
                  <a:ext uri="{FF2B5EF4-FFF2-40B4-BE49-F238E27FC236}">
                    <a16:creationId xmlns="" xmlns:a16="http://schemas.microsoft.com/office/drawing/2014/main" id="{44C0E777-C024-45BC-A835-F6F8F146474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68" name="矩形 167">
                <a:extLst>
                  <a:ext uri="{FF2B5EF4-FFF2-40B4-BE49-F238E27FC236}">
                    <a16:creationId xmlns="" xmlns:a16="http://schemas.microsoft.com/office/drawing/2014/main" id="{75B529D7-34D5-4508-9D3A-7E9DD64D2E9F}"/>
                  </a:ext>
                </a:extLst>
              </p:cNvPr>
              <p:cNvSpPr/>
              <p:nvPr/>
            </p:nvSpPr>
            <p:spPr>
              <a:xfrm>
                <a:off x="4283283" y="1510565"/>
                <a:ext cx="3267241"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1</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）专用隐写分析</a:t>
                </a:r>
              </a:p>
            </p:txBody>
          </p:sp>
        </p:grpSp>
      </p:grpSp>
      <p:sp>
        <p:nvSpPr>
          <p:cNvPr id="169" name="矩形 168">
            <a:extLst>
              <a:ext uri="{FF2B5EF4-FFF2-40B4-BE49-F238E27FC236}">
                <a16:creationId xmlns="" xmlns:a16="http://schemas.microsoft.com/office/drawing/2014/main" id="{09530D06-F7E8-4089-A086-A18E7C397F9D}"/>
              </a:ext>
            </a:extLst>
          </p:cNvPr>
          <p:cNvSpPr/>
          <p:nvPr/>
        </p:nvSpPr>
        <p:spPr>
          <a:xfrm>
            <a:off x="6944806" y="2345450"/>
            <a:ext cx="4116117" cy="1141018"/>
          </a:xfrm>
          <a:prstGeom prst="rect">
            <a:avLst/>
          </a:prstGeom>
        </p:spPr>
        <p:txBody>
          <a:bodyPr wrap="square">
            <a:spAutoFit/>
          </a:bodyPr>
          <a:lstStyle/>
          <a:p>
            <a:pPr lvl="1">
              <a:lnSpc>
                <a:spcPct val="150000"/>
              </a:lnSpc>
            </a:pPr>
            <a:r>
              <a:rPr lang="zh-CN" altLang="en-US" sz="2400" dirty="0"/>
              <a:t>针对特定隐写技术或研究对象的特点进行设计</a:t>
            </a:r>
            <a:endParaRPr lang="zh-CN" altLang="en-US" sz="2400" dirty="0">
              <a:solidFill>
                <a:srgbClr val="0F73EE"/>
              </a:solidFill>
            </a:endParaRPr>
          </a:p>
        </p:txBody>
      </p:sp>
      <p:grpSp>
        <p:nvGrpSpPr>
          <p:cNvPr id="170" name="组合 169">
            <a:extLst>
              <a:ext uri="{FF2B5EF4-FFF2-40B4-BE49-F238E27FC236}">
                <a16:creationId xmlns="" xmlns:a16="http://schemas.microsoft.com/office/drawing/2014/main" id="{F15DBB9E-C500-495B-B2E5-1D5D1EAB9074}"/>
              </a:ext>
            </a:extLst>
          </p:cNvPr>
          <p:cNvGrpSpPr/>
          <p:nvPr/>
        </p:nvGrpSpPr>
        <p:grpSpPr>
          <a:xfrm>
            <a:off x="3982696" y="4269325"/>
            <a:ext cx="3292497" cy="763004"/>
            <a:chOff x="4312993" y="1511803"/>
            <a:chExt cx="3292497" cy="763004"/>
          </a:xfrm>
        </p:grpSpPr>
        <p:sp>
          <p:nvSpPr>
            <p:cNvPr id="171" name="矩形: 圆角 170">
              <a:extLst>
                <a:ext uri="{FF2B5EF4-FFF2-40B4-BE49-F238E27FC236}">
                  <a16:creationId xmlns="" xmlns:a16="http://schemas.microsoft.com/office/drawing/2014/main" id="{7AC8B22F-B05B-45D1-8760-2C7FA011A0B6}"/>
                </a:ext>
              </a:extLst>
            </p:cNvPr>
            <p:cNvSpPr/>
            <p:nvPr/>
          </p:nvSpPr>
          <p:spPr>
            <a:xfrm>
              <a:off x="4512179" y="1596162"/>
              <a:ext cx="3038345"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172" name="组合 171">
              <a:extLst>
                <a:ext uri="{FF2B5EF4-FFF2-40B4-BE49-F238E27FC236}">
                  <a16:creationId xmlns="" xmlns:a16="http://schemas.microsoft.com/office/drawing/2014/main" id="{FE20089B-2868-48F7-9D1C-C8799297BCB0}"/>
                </a:ext>
              </a:extLst>
            </p:cNvPr>
            <p:cNvGrpSpPr/>
            <p:nvPr/>
          </p:nvGrpSpPr>
          <p:grpSpPr>
            <a:xfrm>
              <a:off x="4312993" y="1511803"/>
              <a:ext cx="3292497" cy="763004"/>
              <a:chOff x="4312993" y="1511803"/>
              <a:chExt cx="3292497" cy="763004"/>
            </a:xfrm>
          </p:grpSpPr>
          <p:sp>
            <p:nvSpPr>
              <p:cNvPr id="173" name="Freeform 17">
                <a:extLst>
                  <a:ext uri="{FF2B5EF4-FFF2-40B4-BE49-F238E27FC236}">
                    <a16:creationId xmlns="" xmlns:a16="http://schemas.microsoft.com/office/drawing/2014/main" id="{BD143A83-D630-4C13-A308-5CFBA47AF837}"/>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74" name="矩形 173">
                <a:extLst>
                  <a:ext uri="{FF2B5EF4-FFF2-40B4-BE49-F238E27FC236}">
                    <a16:creationId xmlns="" xmlns:a16="http://schemas.microsoft.com/office/drawing/2014/main" id="{453A1B98-DEED-45AA-98ED-1C65233B8908}"/>
                  </a:ext>
                </a:extLst>
              </p:cNvPr>
              <p:cNvSpPr/>
              <p:nvPr/>
            </p:nvSpPr>
            <p:spPr>
              <a:xfrm>
                <a:off x="4312993" y="1511803"/>
                <a:ext cx="3292497" cy="662554"/>
              </a:xfrm>
              <a:prstGeom prst="rect">
                <a:avLst/>
              </a:prstGeom>
            </p:spPr>
            <p:txBody>
              <a:bodyPr wrap="squar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2</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）通用隐写分析</a:t>
                </a:r>
              </a:p>
            </p:txBody>
          </p:sp>
        </p:grpSp>
      </p:grpSp>
      <p:sp>
        <p:nvSpPr>
          <p:cNvPr id="175" name="矩形 174">
            <a:extLst>
              <a:ext uri="{FF2B5EF4-FFF2-40B4-BE49-F238E27FC236}">
                <a16:creationId xmlns="" xmlns:a16="http://schemas.microsoft.com/office/drawing/2014/main" id="{0524CA8D-8207-48DB-A8E4-F001DE030729}"/>
              </a:ext>
            </a:extLst>
          </p:cNvPr>
          <p:cNvSpPr/>
          <p:nvPr/>
        </p:nvSpPr>
        <p:spPr>
          <a:xfrm>
            <a:off x="6944807" y="4033940"/>
            <a:ext cx="4189664" cy="1141018"/>
          </a:xfrm>
          <a:prstGeom prst="rect">
            <a:avLst/>
          </a:prstGeom>
        </p:spPr>
        <p:txBody>
          <a:bodyPr wrap="square">
            <a:spAutoFit/>
          </a:bodyPr>
          <a:lstStyle/>
          <a:p>
            <a:pPr lvl="1">
              <a:lnSpc>
                <a:spcPct val="150000"/>
              </a:lnSpc>
            </a:pPr>
            <a:r>
              <a:rPr lang="zh-CN" altLang="en-US" sz="2400" dirty="0"/>
              <a:t>不针对某一种隐写工具或隐写算法的盲分析</a:t>
            </a:r>
            <a:endParaRPr lang="zh-CN" altLang="en-US" sz="2400" dirty="0">
              <a:solidFill>
                <a:srgbClr val="0F73EE"/>
              </a:solidFill>
            </a:endParaRPr>
          </a:p>
        </p:txBody>
      </p:sp>
    </p:spTree>
    <p:extLst>
      <p:ext uri="{BB962C8B-B14F-4D97-AF65-F5344CB8AC3E}">
        <p14:creationId xmlns:p14="http://schemas.microsoft.com/office/powerpoint/2010/main" val="280855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par>
                                <p:cTn id="10" presetID="49" presetClass="entr" presetSubtype="0" decel="100000" fill="hold" nodeType="withEffect">
                                  <p:stCondLst>
                                    <p:cond delay="0"/>
                                  </p:stCondLst>
                                  <p:childTnLst>
                                    <p:set>
                                      <p:cBhvr>
                                        <p:cTn id="11" dur="1" fill="hold">
                                          <p:stCondLst>
                                            <p:cond delay="0"/>
                                          </p:stCondLst>
                                        </p:cTn>
                                        <p:tgtEl>
                                          <p:spTgt spid="161"/>
                                        </p:tgtEl>
                                        <p:attrNameLst>
                                          <p:attrName>style.visibility</p:attrName>
                                        </p:attrNameLst>
                                      </p:cBhvr>
                                      <p:to>
                                        <p:strVal val="visible"/>
                                      </p:to>
                                    </p:set>
                                    <p:anim calcmode="lin" valueType="num">
                                      <p:cBhvr>
                                        <p:cTn id="12" dur="500" fill="hold"/>
                                        <p:tgtEl>
                                          <p:spTgt spid="161"/>
                                        </p:tgtEl>
                                        <p:attrNameLst>
                                          <p:attrName>ppt_w</p:attrName>
                                        </p:attrNameLst>
                                      </p:cBhvr>
                                      <p:tavLst>
                                        <p:tav tm="0">
                                          <p:val>
                                            <p:fltVal val="0"/>
                                          </p:val>
                                        </p:tav>
                                        <p:tav tm="100000">
                                          <p:val>
                                            <p:strVal val="#ppt_w"/>
                                          </p:val>
                                        </p:tav>
                                      </p:tavLst>
                                    </p:anim>
                                    <p:anim calcmode="lin" valueType="num">
                                      <p:cBhvr>
                                        <p:cTn id="13" dur="500" fill="hold"/>
                                        <p:tgtEl>
                                          <p:spTgt spid="161"/>
                                        </p:tgtEl>
                                        <p:attrNameLst>
                                          <p:attrName>ppt_h</p:attrName>
                                        </p:attrNameLst>
                                      </p:cBhvr>
                                      <p:tavLst>
                                        <p:tav tm="0">
                                          <p:val>
                                            <p:fltVal val="0"/>
                                          </p:val>
                                        </p:tav>
                                        <p:tav tm="100000">
                                          <p:val>
                                            <p:strVal val="#ppt_h"/>
                                          </p:val>
                                        </p:tav>
                                      </p:tavLst>
                                    </p:anim>
                                    <p:anim calcmode="lin" valueType="num">
                                      <p:cBhvr>
                                        <p:cTn id="14" dur="500" fill="hold"/>
                                        <p:tgtEl>
                                          <p:spTgt spid="161"/>
                                        </p:tgtEl>
                                        <p:attrNameLst>
                                          <p:attrName>style.rotation</p:attrName>
                                        </p:attrNameLst>
                                      </p:cBhvr>
                                      <p:tavLst>
                                        <p:tav tm="0">
                                          <p:val>
                                            <p:fltVal val="360"/>
                                          </p:val>
                                        </p:tav>
                                        <p:tav tm="100000">
                                          <p:val>
                                            <p:fltVal val="0"/>
                                          </p:val>
                                        </p:tav>
                                      </p:tavLst>
                                    </p:anim>
                                    <p:animEffect transition="in" filter="fade">
                                      <p:cBhvr>
                                        <p:cTn id="15" dur="500"/>
                                        <p:tgtEl>
                                          <p:spTgt spid="161"/>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60"/>
                                        </p:tgtEl>
                                        <p:attrNameLst>
                                          <p:attrName>style.visibility</p:attrName>
                                        </p:attrNameLst>
                                      </p:cBhvr>
                                      <p:to>
                                        <p:strVal val="visible"/>
                                      </p:to>
                                    </p:set>
                                    <p:anim calcmode="lin" valueType="num">
                                      <p:cBhvr>
                                        <p:cTn id="18" dur="500" fill="hold"/>
                                        <p:tgtEl>
                                          <p:spTgt spid="160"/>
                                        </p:tgtEl>
                                        <p:attrNameLst>
                                          <p:attrName>ppt_w</p:attrName>
                                        </p:attrNameLst>
                                      </p:cBhvr>
                                      <p:tavLst>
                                        <p:tav tm="0">
                                          <p:val>
                                            <p:fltVal val="0"/>
                                          </p:val>
                                        </p:tav>
                                        <p:tav tm="100000">
                                          <p:val>
                                            <p:strVal val="#ppt_w"/>
                                          </p:val>
                                        </p:tav>
                                      </p:tavLst>
                                    </p:anim>
                                    <p:anim calcmode="lin" valueType="num">
                                      <p:cBhvr>
                                        <p:cTn id="19" dur="500" fill="hold"/>
                                        <p:tgtEl>
                                          <p:spTgt spid="160"/>
                                        </p:tgtEl>
                                        <p:attrNameLst>
                                          <p:attrName>ppt_h</p:attrName>
                                        </p:attrNameLst>
                                      </p:cBhvr>
                                      <p:tavLst>
                                        <p:tav tm="0">
                                          <p:val>
                                            <p:fltVal val="0"/>
                                          </p:val>
                                        </p:tav>
                                        <p:tav tm="100000">
                                          <p:val>
                                            <p:strVal val="#ppt_h"/>
                                          </p:val>
                                        </p:tav>
                                      </p:tavLst>
                                    </p:anim>
                                    <p:animEffect transition="in" filter="fade">
                                      <p:cBhvr>
                                        <p:cTn id="20" dur="500"/>
                                        <p:tgtEl>
                                          <p:spTgt spid="16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59"/>
                                        </p:tgtEl>
                                        <p:attrNameLst>
                                          <p:attrName>style.visibility</p:attrName>
                                        </p:attrNameLst>
                                      </p:cBhvr>
                                      <p:to>
                                        <p:strVal val="visible"/>
                                      </p:to>
                                    </p:set>
                                    <p:anim calcmode="lin" valueType="num">
                                      <p:cBhvr>
                                        <p:cTn id="23" dur="500" fill="hold"/>
                                        <p:tgtEl>
                                          <p:spTgt spid="159"/>
                                        </p:tgtEl>
                                        <p:attrNameLst>
                                          <p:attrName>ppt_w</p:attrName>
                                        </p:attrNameLst>
                                      </p:cBhvr>
                                      <p:tavLst>
                                        <p:tav tm="0">
                                          <p:val>
                                            <p:fltVal val="0"/>
                                          </p:val>
                                        </p:tav>
                                        <p:tav tm="100000">
                                          <p:val>
                                            <p:strVal val="#ppt_w"/>
                                          </p:val>
                                        </p:tav>
                                      </p:tavLst>
                                    </p:anim>
                                    <p:anim calcmode="lin" valueType="num">
                                      <p:cBhvr>
                                        <p:cTn id="24" dur="500" fill="hold"/>
                                        <p:tgtEl>
                                          <p:spTgt spid="159"/>
                                        </p:tgtEl>
                                        <p:attrNameLst>
                                          <p:attrName>ppt_h</p:attrName>
                                        </p:attrNameLst>
                                      </p:cBhvr>
                                      <p:tavLst>
                                        <p:tav tm="0">
                                          <p:val>
                                            <p:fltVal val="0"/>
                                          </p:val>
                                        </p:tav>
                                        <p:tav tm="100000">
                                          <p:val>
                                            <p:strVal val="#ppt_h"/>
                                          </p:val>
                                        </p:tav>
                                      </p:tavLst>
                                    </p:anim>
                                    <p:animEffect transition="in" filter="fade">
                                      <p:cBhvr>
                                        <p:cTn id="25" dur="500"/>
                                        <p:tgtEl>
                                          <p:spTgt spid="159"/>
                                        </p:tgtEl>
                                      </p:cBhvr>
                                    </p:animEffect>
                                  </p:childTnLst>
                                </p:cTn>
                              </p:par>
                            </p:childTnLst>
                          </p:cTn>
                        </p:par>
                        <p:par>
                          <p:cTn id="26" fill="hold">
                            <p:stCondLst>
                              <p:cond delay="650"/>
                            </p:stCondLst>
                            <p:childTnLst>
                              <p:par>
                                <p:cTn id="27" presetID="17" presetClass="entr" presetSubtype="8" fill="hold" nodeType="afterEffect">
                                  <p:stCondLst>
                                    <p:cond delay="0"/>
                                  </p:stCondLst>
                                  <p:childTnLst>
                                    <p:set>
                                      <p:cBhvr>
                                        <p:cTn id="28" dur="1" fill="hold">
                                          <p:stCondLst>
                                            <p:cond delay="0"/>
                                          </p:stCondLst>
                                        </p:cTn>
                                        <p:tgtEl>
                                          <p:spTgt spid="164"/>
                                        </p:tgtEl>
                                        <p:attrNameLst>
                                          <p:attrName>style.visibility</p:attrName>
                                        </p:attrNameLst>
                                      </p:cBhvr>
                                      <p:to>
                                        <p:strVal val="visible"/>
                                      </p:to>
                                    </p:set>
                                    <p:anim calcmode="lin" valueType="num">
                                      <p:cBhvr>
                                        <p:cTn id="29" dur="500" fill="hold"/>
                                        <p:tgtEl>
                                          <p:spTgt spid="164"/>
                                        </p:tgtEl>
                                        <p:attrNameLst>
                                          <p:attrName>ppt_x</p:attrName>
                                        </p:attrNameLst>
                                      </p:cBhvr>
                                      <p:tavLst>
                                        <p:tav tm="0">
                                          <p:val>
                                            <p:strVal val="#ppt_x-#ppt_w/2"/>
                                          </p:val>
                                        </p:tav>
                                        <p:tav tm="100000">
                                          <p:val>
                                            <p:strVal val="#ppt_x"/>
                                          </p:val>
                                        </p:tav>
                                      </p:tavLst>
                                    </p:anim>
                                    <p:anim calcmode="lin" valueType="num">
                                      <p:cBhvr>
                                        <p:cTn id="30" dur="500" fill="hold"/>
                                        <p:tgtEl>
                                          <p:spTgt spid="164"/>
                                        </p:tgtEl>
                                        <p:attrNameLst>
                                          <p:attrName>ppt_y</p:attrName>
                                        </p:attrNameLst>
                                      </p:cBhvr>
                                      <p:tavLst>
                                        <p:tav tm="0">
                                          <p:val>
                                            <p:strVal val="#ppt_y"/>
                                          </p:val>
                                        </p:tav>
                                        <p:tav tm="100000">
                                          <p:val>
                                            <p:strVal val="#ppt_y"/>
                                          </p:val>
                                        </p:tav>
                                      </p:tavLst>
                                    </p:anim>
                                    <p:anim calcmode="lin" valueType="num">
                                      <p:cBhvr>
                                        <p:cTn id="31" dur="500" fill="hold"/>
                                        <p:tgtEl>
                                          <p:spTgt spid="164"/>
                                        </p:tgtEl>
                                        <p:attrNameLst>
                                          <p:attrName>ppt_w</p:attrName>
                                        </p:attrNameLst>
                                      </p:cBhvr>
                                      <p:tavLst>
                                        <p:tav tm="0">
                                          <p:val>
                                            <p:fltVal val="0"/>
                                          </p:val>
                                        </p:tav>
                                        <p:tav tm="100000">
                                          <p:val>
                                            <p:strVal val="#ppt_w"/>
                                          </p:val>
                                        </p:tav>
                                      </p:tavLst>
                                    </p:anim>
                                    <p:anim calcmode="lin" valueType="num">
                                      <p:cBhvr>
                                        <p:cTn id="32" dur="500" fill="hold"/>
                                        <p:tgtEl>
                                          <p:spTgt spid="164"/>
                                        </p:tgtEl>
                                        <p:attrNameLst>
                                          <p:attrName>ppt_h</p:attrName>
                                        </p:attrNameLst>
                                      </p:cBhvr>
                                      <p:tavLst>
                                        <p:tav tm="0">
                                          <p:val>
                                            <p:strVal val="#ppt_h"/>
                                          </p:val>
                                        </p:tav>
                                        <p:tav tm="100000">
                                          <p:val>
                                            <p:strVal val="#ppt_h"/>
                                          </p:val>
                                        </p:tav>
                                      </p:tavLst>
                                    </p:anim>
                                  </p:childTnLst>
                                </p:cTn>
                              </p:par>
                            </p:childTnLst>
                          </p:cTn>
                        </p:par>
                        <p:par>
                          <p:cTn id="33" fill="hold">
                            <p:stCondLst>
                              <p:cond delay="1150"/>
                            </p:stCondLst>
                            <p:childTnLst>
                              <p:par>
                                <p:cTn id="34" presetID="10" presetClass="entr" presetSubtype="0" fill="hold" grpId="0" nodeType="afterEffect">
                                  <p:stCondLst>
                                    <p:cond delay="0"/>
                                  </p:stCondLst>
                                  <p:childTnLst>
                                    <p:set>
                                      <p:cBhvr>
                                        <p:cTn id="35" dur="1" fill="hold">
                                          <p:stCondLst>
                                            <p:cond delay="0"/>
                                          </p:stCondLst>
                                        </p:cTn>
                                        <p:tgtEl>
                                          <p:spTgt spid="169">
                                            <p:txEl>
                                              <p:pRg st="0" end="0"/>
                                            </p:txEl>
                                          </p:spTgt>
                                        </p:tgtEl>
                                        <p:attrNameLst>
                                          <p:attrName>style.visibility</p:attrName>
                                        </p:attrNameLst>
                                      </p:cBhvr>
                                      <p:to>
                                        <p:strVal val="visible"/>
                                      </p:to>
                                    </p:set>
                                    <p:animEffect transition="in" filter="fade">
                                      <p:cBhvr>
                                        <p:cTn id="36" dur="500"/>
                                        <p:tgtEl>
                                          <p:spTgt spid="169">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7" presetClass="entr" presetSubtype="8" fill="hold" nodeType="clickEffect">
                                  <p:stCondLst>
                                    <p:cond delay="0"/>
                                  </p:stCondLst>
                                  <p:childTnLst>
                                    <p:set>
                                      <p:cBhvr>
                                        <p:cTn id="40" dur="1" fill="hold">
                                          <p:stCondLst>
                                            <p:cond delay="0"/>
                                          </p:stCondLst>
                                        </p:cTn>
                                        <p:tgtEl>
                                          <p:spTgt spid="170"/>
                                        </p:tgtEl>
                                        <p:attrNameLst>
                                          <p:attrName>style.visibility</p:attrName>
                                        </p:attrNameLst>
                                      </p:cBhvr>
                                      <p:to>
                                        <p:strVal val="visible"/>
                                      </p:to>
                                    </p:set>
                                    <p:anim calcmode="lin" valueType="num">
                                      <p:cBhvr>
                                        <p:cTn id="41" dur="500" fill="hold"/>
                                        <p:tgtEl>
                                          <p:spTgt spid="170"/>
                                        </p:tgtEl>
                                        <p:attrNameLst>
                                          <p:attrName>ppt_x</p:attrName>
                                        </p:attrNameLst>
                                      </p:cBhvr>
                                      <p:tavLst>
                                        <p:tav tm="0">
                                          <p:val>
                                            <p:strVal val="#ppt_x-#ppt_w/2"/>
                                          </p:val>
                                        </p:tav>
                                        <p:tav tm="100000">
                                          <p:val>
                                            <p:strVal val="#ppt_x"/>
                                          </p:val>
                                        </p:tav>
                                      </p:tavLst>
                                    </p:anim>
                                    <p:anim calcmode="lin" valueType="num">
                                      <p:cBhvr>
                                        <p:cTn id="42" dur="500" fill="hold"/>
                                        <p:tgtEl>
                                          <p:spTgt spid="170"/>
                                        </p:tgtEl>
                                        <p:attrNameLst>
                                          <p:attrName>ppt_y</p:attrName>
                                        </p:attrNameLst>
                                      </p:cBhvr>
                                      <p:tavLst>
                                        <p:tav tm="0">
                                          <p:val>
                                            <p:strVal val="#ppt_y"/>
                                          </p:val>
                                        </p:tav>
                                        <p:tav tm="100000">
                                          <p:val>
                                            <p:strVal val="#ppt_y"/>
                                          </p:val>
                                        </p:tav>
                                      </p:tavLst>
                                    </p:anim>
                                    <p:anim calcmode="lin" valueType="num">
                                      <p:cBhvr>
                                        <p:cTn id="43" dur="500" fill="hold"/>
                                        <p:tgtEl>
                                          <p:spTgt spid="170"/>
                                        </p:tgtEl>
                                        <p:attrNameLst>
                                          <p:attrName>ppt_w</p:attrName>
                                        </p:attrNameLst>
                                      </p:cBhvr>
                                      <p:tavLst>
                                        <p:tav tm="0">
                                          <p:val>
                                            <p:fltVal val="0"/>
                                          </p:val>
                                        </p:tav>
                                        <p:tav tm="100000">
                                          <p:val>
                                            <p:strVal val="#ppt_w"/>
                                          </p:val>
                                        </p:tav>
                                      </p:tavLst>
                                    </p:anim>
                                    <p:anim calcmode="lin" valueType="num">
                                      <p:cBhvr>
                                        <p:cTn id="44" dur="500" fill="hold"/>
                                        <p:tgtEl>
                                          <p:spTgt spid="170"/>
                                        </p:tgtEl>
                                        <p:attrNameLst>
                                          <p:attrName>ppt_h</p:attrName>
                                        </p:attrNameLst>
                                      </p:cBhvr>
                                      <p:tavLst>
                                        <p:tav tm="0">
                                          <p:val>
                                            <p:strVal val="#ppt_h"/>
                                          </p:val>
                                        </p:tav>
                                        <p:tav tm="100000">
                                          <p:val>
                                            <p:strVal val="#ppt_h"/>
                                          </p:val>
                                        </p:tav>
                                      </p:tavLst>
                                    </p:anim>
                                  </p:childTnLst>
                                </p:cTn>
                              </p:par>
                            </p:childTnLst>
                          </p:cTn>
                        </p:par>
                        <p:par>
                          <p:cTn id="45" fill="hold">
                            <p:stCondLst>
                              <p:cond delay="500"/>
                            </p:stCondLst>
                            <p:childTnLst>
                              <p:par>
                                <p:cTn id="46" presetID="10" presetClass="entr" presetSubtype="0" fill="hold" grpId="0" nodeType="afterEffect">
                                  <p:stCondLst>
                                    <p:cond delay="0"/>
                                  </p:stCondLst>
                                  <p:childTnLst>
                                    <p:set>
                                      <p:cBhvr>
                                        <p:cTn id="47" dur="1" fill="hold">
                                          <p:stCondLst>
                                            <p:cond delay="0"/>
                                          </p:stCondLst>
                                        </p:cTn>
                                        <p:tgtEl>
                                          <p:spTgt spid="175">
                                            <p:txEl>
                                              <p:pRg st="0" end="0"/>
                                            </p:txEl>
                                          </p:spTgt>
                                        </p:tgtEl>
                                        <p:attrNameLst>
                                          <p:attrName>style.visibility</p:attrName>
                                        </p:attrNameLst>
                                      </p:cBhvr>
                                      <p:to>
                                        <p:strVal val="visible"/>
                                      </p:to>
                                    </p:set>
                                    <p:animEffect transition="in" filter="fade">
                                      <p:cBhvr>
                                        <p:cTn id="48" dur="500"/>
                                        <p:tgtEl>
                                          <p:spTgt spid="17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p:bldP spid="169" grpId="0" build="p"/>
      <p:bldP spid="175"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椭圆 158">
            <a:extLst>
              <a:ext uri="{FF2B5EF4-FFF2-40B4-BE49-F238E27FC236}">
                <a16:creationId xmlns="" xmlns:a16="http://schemas.microsoft.com/office/drawing/2014/main" id="{EDC56D28-7C65-427E-AE67-0DED4AFF16F0}"/>
              </a:ext>
            </a:extLst>
          </p:cNvPr>
          <p:cNvSpPr/>
          <p:nvPr/>
        </p:nvSpPr>
        <p:spPr>
          <a:xfrm>
            <a:off x="1277271" y="2315489"/>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Rectangle 2">
            <a:extLst>
              <a:ext uri="{FF2B5EF4-FFF2-40B4-BE49-F238E27FC236}">
                <a16:creationId xmlns="" xmlns:a16="http://schemas.microsoft.com/office/drawing/2014/main" id="{9B120F4B-4755-49D4-BD10-1579A09EE5CF}"/>
              </a:ext>
            </a:extLst>
          </p:cNvPr>
          <p:cNvSpPr txBox="1">
            <a:spLocks/>
          </p:cNvSpPr>
          <p:nvPr/>
        </p:nvSpPr>
        <p:spPr>
          <a:xfrm>
            <a:off x="1392553" y="3042074"/>
            <a:ext cx="2098459" cy="1304003"/>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根据已知消息分类：</a:t>
            </a:r>
          </a:p>
        </p:txBody>
      </p:sp>
      <p:grpSp>
        <p:nvGrpSpPr>
          <p:cNvPr id="161" name="Group 36">
            <a:extLst>
              <a:ext uri="{FF2B5EF4-FFF2-40B4-BE49-F238E27FC236}">
                <a16:creationId xmlns="" xmlns:a16="http://schemas.microsoft.com/office/drawing/2014/main" id="{E2198B79-D380-460D-83C3-9663A0216AC7}"/>
              </a:ext>
            </a:extLst>
          </p:cNvPr>
          <p:cNvGrpSpPr/>
          <p:nvPr/>
        </p:nvGrpSpPr>
        <p:grpSpPr>
          <a:xfrm>
            <a:off x="863600" y="2026941"/>
            <a:ext cx="2857067" cy="2811133"/>
            <a:chOff x="6869300" y="3848083"/>
            <a:chExt cx="2609417" cy="2567465"/>
          </a:xfrm>
          <a:solidFill>
            <a:srgbClr val="0F73EE"/>
          </a:solidFill>
        </p:grpSpPr>
        <p:sp>
          <p:nvSpPr>
            <p:cNvPr id="162" name="Freeform 9">
              <a:extLst>
                <a:ext uri="{FF2B5EF4-FFF2-40B4-BE49-F238E27FC236}">
                  <a16:creationId xmlns="" xmlns:a16="http://schemas.microsoft.com/office/drawing/2014/main" id="{9BF8D5B9-B06F-4354-9F97-5916DF9FBCB9}"/>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63" name="Freeform 10">
              <a:extLst>
                <a:ext uri="{FF2B5EF4-FFF2-40B4-BE49-F238E27FC236}">
                  <a16:creationId xmlns="" xmlns:a16="http://schemas.microsoft.com/office/drawing/2014/main" id="{086F991D-1285-4F15-8DB2-FE51B20237E1}"/>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64" name="组合 163">
            <a:extLst>
              <a:ext uri="{FF2B5EF4-FFF2-40B4-BE49-F238E27FC236}">
                <a16:creationId xmlns="" xmlns:a16="http://schemas.microsoft.com/office/drawing/2014/main" id="{F3857E64-D9F7-448A-A563-B89524BD82DB}"/>
              </a:ext>
            </a:extLst>
          </p:cNvPr>
          <p:cNvGrpSpPr/>
          <p:nvPr/>
        </p:nvGrpSpPr>
        <p:grpSpPr>
          <a:xfrm>
            <a:off x="4035598" y="1222536"/>
            <a:ext cx="3200507" cy="1032198"/>
            <a:chOff x="4365895" y="1560722"/>
            <a:chExt cx="3200507" cy="714085"/>
          </a:xfrm>
        </p:grpSpPr>
        <p:sp>
          <p:nvSpPr>
            <p:cNvPr id="165" name="矩形: 圆角 164">
              <a:extLst>
                <a:ext uri="{FF2B5EF4-FFF2-40B4-BE49-F238E27FC236}">
                  <a16:creationId xmlns="" xmlns:a16="http://schemas.microsoft.com/office/drawing/2014/main" id="{6EE9B7F5-6AE5-45DE-9ADB-4445091B8EDA}"/>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66" name="组合 165">
              <a:extLst>
                <a:ext uri="{FF2B5EF4-FFF2-40B4-BE49-F238E27FC236}">
                  <a16:creationId xmlns="" xmlns:a16="http://schemas.microsoft.com/office/drawing/2014/main" id="{6866B2A1-3790-4CF8-B272-D77990A4DDBA}"/>
                </a:ext>
              </a:extLst>
            </p:cNvPr>
            <p:cNvGrpSpPr/>
            <p:nvPr/>
          </p:nvGrpSpPr>
          <p:grpSpPr>
            <a:xfrm>
              <a:off x="4365895" y="1560722"/>
              <a:ext cx="3062057" cy="714085"/>
              <a:chOff x="4365895" y="1560722"/>
              <a:chExt cx="3062057" cy="714085"/>
            </a:xfrm>
          </p:grpSpPr>
          <p:sp>
            <p:nvSpPr>
              <p:cNvPr id="167" name="Freeform 17">
                <a:extLst>
                  <a:ext uri="{FF2B5EF4-FFF2-40B4-BE49-F238E27FC236}">
                    <a16:creationId xmlns="" xmlns:a16="http://schemas.microsoft.com/office/drawing/2014/main" id="{44C0E777-C024-45BC-A835-F6F8F146474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68" name="矩形 167">
                <a:extLst>
                  <a:ext uri="{FF2B5EF4-FFF2-40B4-BE49-F238E27FC236}">
                    <a16:creationId xmlns="" xmlns:a16="http://schemas.microsoft.com/office/drawing/2014/main" id="{75B529D7-34D5-4508-9D3A-7E9DD64D2E9F}"/>
                  </a:ext>
                </a:extLst>
              </p:cNvPr>
              <p:cNvSpPr/>
              <p:nvPr/>
            </p:nvSpPr>
            <p:spPr>
              <a:xfrm>
                <a:off x="4365895" y="1568282"/>
                <a:ext cx="3062057" cy="660061"/>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1</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）唯隐文攻击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800" dirty="0">
                    <a:solidFill>
                      <a:schemeClr val="tx1">
                        <a:lumMod val="85000"/>
                        <a:lumOff val="15000"/>
                      </a:schemeClr>
                    </a:solidFill>
                    <a:ea typeface="思源黑体 CN Heavy" panose="020B0A00000000000000" pitchFamily="34" charset="-122"/>
                  </a:rPr>
                  <a:t>        </a:t>
                </a:r>
                <a:r>
                  <a:rPr lang="en-US" altLang="zh-CN" sz="2400" dirty="0" err="1">
                    <a:solidFill>
                      <a:schemeClr val="tx1">
                        <a:lumMod val="85000"/>
                        <a:lumOff val="15000"/>
                      </a:schemeClr>
                    </a:solidFill>
                    <a:ea typeface="思源黑体 CN Heavy" panose="020B0A00000000000000" pitchFamily="34" charset="-122"/>
                  </a:rPr>
                  <a:t>Stego</a:t>
                </a:r>
                <a:r>
                  <a:rPr lang="en-US" altLang="zh-CN" sz="2400" dirty="0">
                    <a:solidFill>
                      <a:schemeClr val="tx1">
                        <a:lumMod val="85000"/>
                        <a:lumOff val="15000"/>
                      </a:schemeClr>
                    </a:solidFill>
                    <a:ea typeface="思源黑体 CN Heavy" panose="020B0A00000000000000" pitchFamily="34" charset="-122"/>
                  </a:rPr>
                  <a:t>-only attack</a:t>
                </a:r>
                <a:endParaRPr lang="en-US" altLang="zh-CN" sz="2800" dirty="0">
                  <a:solidFill>
                    <a:schemeClr val="tx1">
                      <a:lumMod val="85000"/>
                      <a:lumOff val="15000"/>
                    </a:schemeClr>
                  </a:solidFill>
                  <a:ea typeface="思源黑体 CN Heavy" panose="020B0A00000000000000" pitchFamily="34" charset="-122"/>
                </a:endParaRPr>
              </a:p>
            </p:txBody>
          </p:sp>
        </p:grpSp>
      </p:grpSp>
      <p:sp>
        <p:nvSpPr>
          <p:cNvPr id="169" name="矩形 168">
            <a:extLst>
              <a:ext uri="{FF2B5EF4-FFF2-40B4-BE49-F238E27FC236}">
                <a16:creationId xmlns="" xmlns:a16="http://schemas.microsoft.com/office/drawing/2014/main" id="{09530D06-F7E8-4089-A086-A18E7C397F9D}"/>
              </a:ext>
            </a:extLst>
          </p:cNvPr>
          <p:cNvSpPr/>
          <p:nvPr/>
        </p:nvSpPr>
        <p:spPr>
          <a:xfrm>
            <a:off x="6944806" y="1390987"/>
            <a:ext cx="4384455" cy="587020"/>
          </a:xfrm>
          <a:prstGeom prst="rect">
            <a:avLst/>
          </a:prstGeom>
        </p:spPr>
        <p:txBody>
          <a:bodyPr wrap="square">
            <a:spAutoFit/>
          </a:bodyPr>
          <a:lstStyle/>
          <a:p>
            <a:pPr lvl="1">
              <a:lnSpc>
                <a:spcPct val="150000"/>
              </a:lnSpc>
            </a:pPr>
            <a:r>
              <a:rPr lang="zh-CN" altLang="en-US" sz="2400" dirty="0"/>
              <a:t>只有隐写对象可用于分析。 </a:t>
            </a:r>
          </a:p>
        </p:txBody>
      </p:sp>
      <p:grpSp>
        <p:nvGrpSpPr>
          <p:cNvPr id="176" name="组合 175">
            <a:extLst>
              <a:ext uri="{FF2B5EF4-FFF2-40B4-BE49-F238E27FC236}">
                <a16:creationId xmlns="" xmlns:a16="http://schemas.microsoft.com/office/drawing/2014/main" id="{026345A6-6808-4ADB-934C-2C98D73B1DE7}"/>
              </a:ext>
            </a:extLst>
          </p:cNvPr>
          <p:cNvGrpSpPr/>
          <p:nvPr/>
        </p:nvGrpSpPr>
        <p:grpSpPr>
          <a:xfrm>
            <a:off x="3951230" y="2880817"/>
            <a:ext cx="3302507" cy="1032198"/>
            <a:chOff x="4281527" y="1560722"/>
            <a:chExt cx="3302507" cy="714085"/>
          </a:xfrm>
        </p:grpSpPr>
        <p:sp>
          <p:nvSpPr>
            <p:cNvPr id="177" name="矩形: 圆角 176">
              <a:extLst>
                <a:ext uri="{FF2B5EF4-FFF2-40B4-BE49-F238E27FC236}">
                  <a16:creationId xmlns="" xmlns:a16="http://schemas.microsoft.com/office/drawing/2014/main" id="{08C3CABD-3F09-4E46-A16E-A9BD11917281}"/>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78" name="组合 177">
              <a:extLst>
                <a:ext uri="{FF2B5EF4-FFF2-40B4-BE49-F238E27FC236}">
                  <a16:creationId xmlns="" xmlns:a16="http://schemas.microsoft.com/office/drawing/2014/main" id="{447F9765-982D-4952-96B3-739BC6E12DA8}"/>
                </a:ext>
              </a:extLst>
            </p:cNvPr>
            <p:cNvGrpSpPr/>
            <p:nvPr/>
          </p:nvGrpSpPr>
          <p:grpSpPr>
            <a:xfrm>
              <a:off x="4281527" y="1560722"/>
              <a:ext cx="3302507" cy="714085"/>
              <a:chOff x="4281527" y="1560722"/>
              <a:chExt cx="3302507" cy="714085"/>
            </a:xfrm>
          </p:grpSpPr>
          <p:sp>
            <p:nvSpPr>
              <p:cNvPr id="179" name="Freeform 17">
                <a:extLst>
                  <a:ext uri="{FF2B5EF4-FFF2-40B4-BE49-F238E27FC236}">
                    <a16:creationId xmlns="" xmlns:a16="http://schemas.microsoft.com/office/drawing/2014/main" id="{518D45C6-0CED-4653-A12F-456250C94F81}"/>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80" name="矩形 179">
                <a:extLst>
                  <a:ext uri="{FF2B5EF4-FFF2-40B4-BE49-F238E27FC236}">
                    <a16:creationId xmlns="" xmlns:a16="http://schemas.microsoft.com/office/drawing/2014/main" id="{9D687E89-9DCF-456B-B0FA-8B51D8282789}"/>
                  </a:ext>
                </a:extLst>
              </p:cNvPr>
              <p:cNvSpPr/>
              <p:nvPr/>
            </p:nvSpPr>
            <p:spPr>
              <a:xfrm>
                <a:off x="4281527" y="1600532"/>
                <a:ext cx="3302507" cy="660061"/>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2</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）已知载体攻击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800" dirty="0">
                    <a:solidFill>
                      <a:schemeClr val="tx1">
                        <a:lumMod val="85000"/>
                        <a:lumOff val="15000"/>
                      </a:schemeClr>
                    </a:solidFill>
                    <a:ea typeface="思源黑体 CN Heavy" panose="020B0A00000000000000" pitchFamily="34" charset="-122"/>
                  </a:rPr>
                  <a:t>      </a:t>
                </a:r>
                <a:r>
                  <a:rPr lang="en-US" altLang="zh-CN" sz="2400" dirty="0">
                    <a:solidFill>
                      <a:schemeClr val="tx1">
                        <a:lumMod val="85000"/>
                        <a:lumOff val="15000"/>
                      </a:schemeClr>
                    </a:solidFill>
                    <a:ea typeface="思源黑体 CN Heavy" panose="020B0A00000000000000" pitchFamily="34" charset="-122"/>
                  </a:rPr>
                  <a:t>Known-cover attack </a:t>
                </a:r>
                <a:endParaRPr lang="en-US" altLang="zh-CN" sz="2800" dirty="0">
                  <a:solidFill>
                    <a:schemeClr val="tx1">
                      <a:lumMod val="85000"/>
                      <a:lumOff val="15000"/>
                    </a:schemeClr>
                  </a:solidFill>
                  <a:ea typeface="思源黑体 CN Heavy" panose="020B0A00000000000000" pitchFamily="34" charset="-122"/>
                </a:endParaRPr>
              </a:p>
            </p:txBody>
          </p:sp>
        </p:grpSp>
      </p:grpSp>
      <p:sp>
        <p:nvSpPr>
          <p:cNvPr id="181" name="矩形 180">
            <a:extLst>
              <a:ext uri="{FF2B5EF4-FFF2-40B4-BE49-F238E27FC236}">
                <a16:creationId xmlns="" xmlns:a16="http://schemas.microsoft.com/office/drawing/2014/main" id="{4EB3A9D5-17FE-4CD2-83C5-C8B8E1E0BA21}"/>
              </a:ext>
            </a:extLst>
          </p:cNvPr>
          <p:cNvSpPr/>
          <p:nvPr/>
        </p:nvSpPr>
        <p:spPr>
          <a:xfrm>
            <a:off x="6944806" y="2749420"/>
            <a:ext cx="4116117" cy="1141018"/>
          </a:xfrm>
          <a:prstGeom prst="rect">
            <a:avLst/>
          </a:prstGeom>
        </p:spPr>
        <p:txBody>
          <a:bodyPr wrap="square">
            <a:spAutoFit/>
          </a:bodyPr>
          <a:lstStyle/>
          <a:p>
            <a:pPr lvl="1">
              <a:lnSpc>
                <a:spcPct val="150000"/>
              </a:lnSpc>
            </a:pPr>
            <a:r>
              <a:rPr lang="zh-CN" altLang="en-US" sz="2400" dirty="0"/>
              <a:t>可利用原始的载体对象和隐写对象 。</a:t>
            </a:r>
          </a:p>
        </p:txBody>
      </p:sp>
      <p:grpSp>
        <p:nvGrpSpPr>
          <p:cNvPr id="182" name="组合 181">
            <a:extLst>
              <a:ext uri="{FF2B5EF4-FFF2-40B4-BE49-F238E27FC236}">
                <a16:creationId xmlns="" xmlns:a16="http://schemas.microsoft.com/office/drawing/2014/main" id="{D01AB62A-E3D9-4BCC-9F0A-9D3080373D37}"/>
              </a:ext>
            </a:extLst>
          </p:cNvPr>
          <p:cNvGrpSpPr/>
          <p:nvPr/>
        </p:nvGrpSpPr>
        <p:grpSpPr>
          <a:xfrm>
            <a:off x="3968864" y="4545396"/>
            <a:ext cx="3267241" cy="1032198"/>
            <a:chOff x="4299161" y="1560722"/>
            <a:chExt cx="3267241" cy="714085"/>
          </a:xfrm>
        </p:grpSpPr>
        <p:sp>
          <p:nvSpPr>
            <p:cNvPr id="183" name="矩形: 圆角 182">
              <a:extLst>
                <a:ext uri="{FF2B5EF4-FFF2-40B4-BE49-F238E27FC236}">
                  <a16:creationId xmlns="" xmlns:a16="http://schemas.microsoft.com/office/drawing/2014/main" id="{6EA8B471-CD7E-4517-B46D-9245F1345D2E}"/>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84" name="组合 183">
              <a:extLst>
                <a:ext uri="{FF2B5EF4-FFF2-40B4-BE49-F238E27FC236}">
                  <a16:creationId xmlns="" xmlns:a16="http://schemas.microsoft.com/office/drawing/2014/main" id="{D42BD4F2-4297-4A91-A631-CE64B9994640}"/>
                </a:ext>
              </a:extLst>
            </p:cNvPr>
            <p:cNvGrpSpPr/>
            <p:nvPr/>
          </p:nvGrpSpPr>
          <p:grpSpPr>
            <a:xfrm>
              <a:off x="4299161" y="1560722"/>
              <a:ext cx="3267241" cy="714085"/>
              <a:chOff x="4299161" y="1560722"/>
              <a:chExt cx="3267241" cy="714085"/>
            </a:xfrm>
          </p:grpSpPr>
          <p:sp>
            <p:nvSpPr>
              <p:cNvPr id="185" name="Freeform 17">
                <a:extLst>
                  <a:ext uri="{FF2B5EF4-FFF2-40B4-BE49-F238E27FC236}">
                    <a16:creationId xmlns="" xmlns:a16="http://schemas.microsoft.com/office/drawing/2014/main" id="{A50AC684-4893-46BD-BBC3-56644921D61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86" name="矩形 185">
                <a:extLst>
                  <a:ext uri="{FF2B5EF4-FFF2-40B4-BE49-F238E27FC236}">
                    <a16:creationId xmlns="" xmlns:a16="http://schemas.microsoft.com/office/drawing/2014/main" id="{EA01F9C2-292A-4AA8-AC80-7F156BACBD1F}"/>
                  </a:ext>
                </a:extLst>
              </p:cNvPr>
              <p:cNvSpPr/>
              <p:nvPr/>
            </p:nvSpPr>
            <p:spPr>
              <a:xfrm>
                <a:off x="4299161" y="1580264"/>
                <a:ext cx="3267241" cy="617476"/>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3</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）已知消息攻击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400" dirty="0">
                    <a:solidFill>
                      <a:schemeClr val="tx1">
                        <a:lumMod val="85000"/>
                        <a:lumOff val="15000"/>
                      </a:schemeClr>
                    </a:solidFill>
                    <a:ea typeface="思源黑体 CN Heavy" panose="020B0A00000000000000" pitchFamily="34" charset="-122"/>
                  </a:rPr>
                  <a:t>   Known-message attack</a:t>
                </a:r>
              </a:p>
            </p:txBody>
          </p:sp>
        </p:grpSp>
      </p:grpSp>
      <p:sp>
        <p:nvSpPr>
          <p:cNvPr id="187" name="矩形 186">
            <a:extLst>
              <a:ext uri="{FF2B5EF4-FFF2-40B4-BE49-F238E27FC236}">
                <a16:creationId xmlns="" xmlns:a16="http://schemas.microsoft.com/office/drawing/2014/main" id="{EA9EA405-C150-43E1-AEF6-044420D40FC1}"/>
              </a:ext>
            </a:extLst>
          </p:cNvPr>
          <p:cNvSpPr/>
          <p:nvPr/>
        </p:nvSpPr>
        <p:spPr>
          <a:xfrm>
            <a:off x="6944806" y="4685294"/>
            <a:ext cx="4116117" cy="587020"/>
          </a:xfrm>
          <a:prstGeom prst="rect">
            <a:avLst/>
          </a:prstGeom>
        </p:spPr>
        <p:txBody>
          <a:bodyPr wrap="square">
            <a:spAutoFit/>
          </a:bodyPr>
          <a:lstStyle/>
          <a:p>
            <a:pPr lvl="1">
              <a:lnSpc>
                <a:spcPct val="150000"/>
              </a:lnSpc>
            </a:pPr>
            <a:r>
              <a:rPr lang="zh-CN" altLang="en-US" sz="2400" dirty="0"/>
              <a:t>已知隐藏的消息。</a:t>
            </a:r>
          </a:p>
        </p:txBody>
      </p:sp>
    </p:spTree>
    <p:extLst>
      <p:ext uri="{BB962C8B-B14F-4D97-AF65-F5344CB8AC3E}">
        <p14:creationId xmlns:p14="http://schemas.microsoft.com/office/powerpoint/2010/main" val="1135405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161"/>
                                        </p:tgtEl>
                                        <p:attrNameLst>
                                          <p:attrName>style.visibility</p:attrName>
                                        </p:attrNameLst>
                                      </p:cBhvr>
                                      <p:to>
                                        <p:strVal val="visible"/>
                                      </p:to>
                                    </p:set>
                                    <p:anim calcmode="lin" valueType="num">
                                      <p:cBhvr>
                                        <p:cTn id="7" dur="500" fill="hold"/>
                                        <p:tgtEl>
                                          <p:spTgt spid="161"/>
                                        </p:tgtEl>
                                        <p:attrNameLst>
                                          <p:attrName>ppt_w</p:attrName>
                                        </p:attrNameLst>
                                      </p:cBhvr>
                                      <p:tavLst>
                                        <p:tav tm="0">
                                          <p:val>
                                            <p:fltVal val="0"/>
                                          </p:val>
                                        </p:tav>
                                        <p:tav tm="100000">
                                          <p:val>
                                            <p:strVal val="#ppt_w"/>
                                          </p:val>
                                        </p:tav>
                                      </p:tavLst>
                                    </p:anim>
                                    <p:anim calcmode="lin" valueType="num">
                                      <p:cBhvr>
                                        <p:cTn id="8" dur="500" fill="hold"/>
                                        <p:tgtEl>
                                          <p:spTgt spid="161"/>
                                        </p:tgtEl>
                                        <p:attrNameLst>
                                          <p:attrName>ppt_h</p:attrName>
                                        </p:attrNameLst>
                                      </p:cBhvr>
                                      <p:tavLst>
                                        <p:tav tm="0">
                                          <p:val>
                                            <p:fltVal val="0"/>
                                          </p:val>
                                        </p:tav>
                                        <p:tav tm="100000">
                                          <p:val>
                                            <p:strVal val="#ppt_h"/>
                                          </p:val>
                                        </p:tav>
                                      </p:tavLst>
                                    </p:anim>
                                    <p:anim calcmode="lin" valueType="num">
                                      <p:cBhvr>
                                        <p:cTn id="9" dur="500" fill="hold"/>
                                        <p:tgtEl>
                                          <p:spTgt spid="161"/>
                                        </p:tgtEl>
                                        <p:attrNameLst>
                                          <p:attrName>style.rotation</p:attrName>
                                        </p:attrNameLst>
                                      </p:cBhvr>
                                      <p:tavLst>
                                        <p:tav tm="0">
                                          <p:val>
                                            <p:fltVal val="360"/>
                                          </p:val>
                                        </p:tav>
                                        <p:tav tm="100000">
                                          <p:val>
                                            <p:fltVal val="0"/>
                                          </p:val>
                                        </p:tav>
                                      </p:tavLst>
                                    </p:anim>
                                    <p:animEffect transition="in" filter="fade">
                                      <p:cBhvr>
                                        <p:cTn id="10" dur="500"/>
                                        <p:tgtEl>
                                          <p:spTgt spid="161"/>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160"/>
                                        </p:tgtEl>
                                        <p:attrNameLst>
                                          <p:attrName>style.visibility</p:attrName>
                                        </p:attrNameLst>
                                      </p:cBhvr>
                                      <p:to>
                                        <p:strVal val="visible"/>
                                      </p:to>
                                    </p:set>
                                    <p:anim calcmode="lin" valueType="num">
                                      <p:cBhvr>
                                        <p:cTn id="13" dur="500" fill="hold"/>
                                        <p:tgtEl>
                                          <p:spTgt spid="160"/>
                                        </p:tgtEl>
                                        <p:attrNameLst>
                                          <p:attrName>ppt_w</p:attrName>
                                        </p:attrNameLst>
                                      </p:cBhvr>
                                      <p:tavLst>
                                        <p:tav tm="0">
                                          <p:val>
                                            <p:fltVal val="0"/>
                                          </p:val>
                                        </p:tav>
                                        <p:tav tm="100000">
                                          <p:val>
                                            <p:strVal val="#ppt_w"/>
                                          </p:val>
                                        </p:tav>
                                      </p:tavLst>
                                    </p:anim>
                                    <p:anim calcmode="lin" valueType="num">
                                      <p:cBhvr>
                                        <p:cTn id="14" dur="500" fill="hold"/>
                                        <p:tgtEl>
                                          <p:spTgt spid="160"/>
                                        </p:tgtEl>
                                        <p:attrNameLst>
                                          <p:attrName>ppt_h</p:attrName>
                                        </p:attrNameLst>
                                      </p:cBhvr>
                                      <p:tavLst>
                                        <p:tav tm="0">
                                          <p:val>
                                            <p:fltVal val="0"/>
                                          </p:val>
                                        </p:tav>
                                        <p:tav tm="100000">
                                          <p:val>
                                            <p:strVal val="#ppt_h"/>
                                          </p:val>
                                        </p:tav>
                                      </p:tavLst>
                                    </p:anim>
                                    <p:animEffect transition="in" filter="fade">
                                      <p:cBhvr>
                                        <p:cTn id="15" dur="500"/>
                                        <p:tgtEl>
                                          <p:spTgt spid="160"/>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59"/>
                                        </p:tgtEl>
                                        <p:attrNameLst>
                                          <p:attrName>style.visibility</p:attrName>
                                        </p:attrNameLst>
                                      </p:cBhvr>
                                      <p:to>
                                        <p:strVal val="visible"/>
                                      </p:to>
                                    </p:set>
                                    <p:anim calcmode="lin" valueType="num">
                                      <p:cBhvr>
                                        <p:cTn id="18" dur="500" fill="hold"/>
                                        <p:tgtEl>
                                          <p:spTgt spid="159"/>
                                        </p:tgtEl>
                                        <p:attrNameLst>
                                          <p:attrName>ppt_w</p:attrName>
                                        </p:attrNameLst>
                                      </p:cBhvr>
                                      <p:tavLst>
                                        <p:tav tm="0">
                                          <p:val>
                                            <p:fltVal val="0"/>
                                          </p:val>
                                        </p:tav>
                                        <p:tav tm="100000">
                                          <p:val>
                                            <p:strVal val="#ppt_w"/>
                                          </p:val>
                                        </p:tav>
                                      </p:tavLst>
                                    </p:anim>
                                    <p:anim calcmode="lin" valueType="num">
                                      <p:cBhvr>
                                        <p:cTn id="19" dur="500" fill="hold"/>
                                        <p:tgtEl>
                                          <p:spTgt spid="159"/>
                                        </p:tgtEl>
                                        <p:attrNameLst>
                                          <p:attrName>ppt_h</p:attrName>
                                        </p:attrNameLst>
                                      </p:cBhvr>
                                      <p:tavLst>
                                        <p:tav tm="0">
                                          <p:val>
                                            <p:fltVal val="0"/>
                                          </p:val>
                                        </p:tav>
                                        <p:tav tm="100000">
                                          <p:val>
                                            <p:strVal val="#ppt_h"/>
                                          </p:val>
                                        </p:tav>
                                      </p:tavLst>
                                    </p:anim>
                                    <p:animEffect transition="in" filter="fade">
                                      <p:cBhvr>
                                        <p:cTn id="20" dur="500"/>
                                        <p:tgtEl>
                                          <p:spTgt spid="159"/>
                                        </p:tgtEl>
                                      </p:cBhvr>
                                    </p:animEffect>
                                  </p:childTnLst>
                                </p:cTn>
                              </p:par>
                            </p:childTnLst>
                          </p:cTn>
                        </p:par>
                        <p:par>
                          <p:cTn id="21" fill="hold">
                            <p:stCondLst>
                              <p:cond delay="500"/>
                            </p:stCondLst>
                            <p:childTnLst>
                              <p:par>
                                <p:cTn id="22" presetID="17" presetClass="entr" presetSubtype="8" fill="hold" nodeType="afterEffect">
                                  <p:stCondLst>
                                    <p:cond delay="0"/>
                                  </p:stCondLst>
                                  <p:childTnLst>
                                    <p:set>
                                      <p:cBhvr>
                                        <p:cTn id="23" dur="1" fill="hold">
                                          <p:stCondLst>
                                            <p:cond delay="0"/>
                                          </p:stCondLst>
                                        </p:cTn>
                                        <p:tgtEl>
                                          <p:spTgt spid="164"/>
                                        </p:tgtEl>
                                        <p:attrNameLst>
                                          <p:attrName>style.visibility</p:attrName>
                                        </p:attrNameLst>
                                      </p:cBhvr>
                                      <p:to>
                                        <p:strVal val="visible"/>
                                      </p:to>
                                    </p:set>
                                    <p:anim calcmode="lin" valueType="num">
                                      <p:cBhvr>
                                        <p:cTn id="24" dur="500" fill="hold"/>
                                        <p:tgtEl>
                                          <p:spTgt spid="164"/>
                                        </p:tgtEl>
                                        <p:attrNameLst>
                                          <p:attrName>ppt_x</p:attrName>
                                        </p:attrNameLst>
                                      </p:cBhvr>
                                      <p:tavLst>
                                        <p:tav tm="0">
                                          <p:val>
                                            <p:strVal val="#ppt_x-#ppt_w/2"/>
                                          </p:val>
                                        </p:tav>
                                        <p:tav tm="100000">
                                          <p:val>
                                            <p:strVal val="#ppt_x"/>
                                          </p:val>
                                        </p:tav>
                                      </p:tavLst>
                                    </p:anim>
                                    <p:anim calcmode="lin" valueType="num">
                                      <p:cBhvr>
                                        <p:cTn id="25" dur="500" fill="hold"/>
                                        <p:tgtEl>
                                          <p:spTgt spid="164"/>
                                        </p:tgtEl>
                                        <p:attrNameLst>
                                          <p:attrName>ppt_y</p:attrName>
                                        </p:attrNameLst>
                                      </p:cBhvr>
                                      <p:tavLst>
                                        <p:tav tm="0">
                                          <p:val>
                                            <p:strVal val="#ppt_y"/>
                                          </p:val>
                                        </p:tav>
                                        <p:tav tm="100000">
                                          <p:val>
                                            <p:strVal val="#ppt_y"/>
                                          </p:val>
                                        </p:tav>
                                      </p:tavLst>
                                    </p:anim>
                                    <p:anim calcmode="lin" valueType="num">
                                      <p:cBhvr>
                                        <p:cTn id="26" dur="500" fill="hold"/>
                                        <p:tgtEl>
                                          <p:spTgt spid="164"/>
                                        </p:tgtEl>
                                        <p:attrNameLst>
                                          <p:attrName>ppt_w</p:attrName>
                                        </p:attrNameLst>
                                      </p:cBhvr>
                                      <p:tavLst>
                                        <p:tav tm="0">
                                          <p:val>
                                            <p:fltVal val="0"/>
                                          </p:val>
                                        </p:tav>
                                        <p:tav tm="100000">
                                          <p:val>
                                            <p:strVal val="#ppt_w"/>
                                          </p:val>
                                        </p:tav>
                                      </p:tavLst>
                                    </p:anim>
                                    <p:anim calcmode="lin" valueType="num">
                                      <p:cBhvr>
                                        <p:cTn id="27" dur="500" fill="hold"/>
                                        <p:tgtEl>
                                          <p:spTgt spid="164"/>
                                        </p:tgtEl>
                                        <p:attrNameLst>
                                          <p:attrName>ppt_h</p:attrName>
                                        </p:attrNameLst>
                                      </p:cBhvr>
                                      <p:tavLst>
                                        <p:tav tm="0">
                                          <p:val>
                                            <p:strVal val="#ppt_h"/>
                                          </p:val>
                                        </p:tav>
                                        <p:tav tm="100000">
                                          <p:val>
                                            <p:strVal val="#ppt_h"/>
                                          </p:val>
                                        </p:tav>
                                      </p:tavLst>
                                    </p:anim>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69">
                                            <p:txEl>
                                              <p:pRg st="0" end="0"/>
                                            </p:txEl>
                                          </p:spTgt>
                                        </p:tgtEl>
                                        <p:attrNameLst>
                                          <p:attrName>style.visibility</p:attrName>
                                        </p:attrNameLst>
                                      </p:cBhvr>
                                      <p:to>
                                        <p:strVal val="visible"/>
                                      </p:to>
                                    </p:set>
                                    <p:animEffect transition="in" filter="fade">
                                      <p:cBhvr>
                                        <p:cTn id="31" dur="500"/>
                                        <p:tgtEl>
                                          <p:spTgt spid="169">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7" presetClass="entr" presetSubtype="8" fill="hold" nodeType="clickEffect">
                                  <p:stCondLst>
                                    <p:cond delay="0"/>
                                  </p:stCondLst>
                                  <p:childTnLst>
                                    <p:set>
                                      <p:cBhvr>
                                        <p:cTn id="35" dur="1" fill="hold">
                                          <p:stCondLst>
                                            <p:cond delay="0"/>
                                          </p:stCondLst>
                                        </p:cTn>
                                        <p:tgtEl>
                                          <p:spTgt spid="176"/>
                                        </p:tgtEl>
                                        <p:attrNameLst>
                                          <p:attrName>style.visibility</p:attrName>
                                        </p:attrNameLst>
                                      </p:cBhvr>
                                      <p:to>
                                        <p:strVal val="visible"/>
                                      </p:to>
                                    </p:set>
                                    <p:anim calcmode="lin" valueType="num">
                                      <p:cBhvr>
                                        <p:cTn id="36" dur="500" fill="hold"/>
                                        <p:tgtEl>
                                          <p:spTgt spid="176"/>
                                        </p:tgtEl>
                                        <p:attrNameLst>
                                          <p:attrName>ppt_x</p:attrName>
                                        </p:attrNameLst>
                                      </p:cBhvr>
                                      <p:tavLst>
                                        <p:tav tm="0">
                                          <p:val>
                                            <p:strVal val="#ppt_x-#ppt_w/2"/>
                                          </p:val>
                                        </p:tav>
                                        <p:tav tm="100000">
                                          <p:val>
                                            <p:strVal val="#ppt_x"/>
                                          </p:val>
                                        </p:tav>
                                      </p:tavLst>
                                    </p:anim>
                                    <p:anim calcmode="lin" valueType="num">
                                      <p:cBhvr>
                                        <p:cTn id="37" dur="500" fill="hold"/>
                                        <p:tgtEl>
                                          <p:spTgt spid="176"/>
                                        </p:tgtEl>
                                        <p:attrNameLst>
                                          <p:attrName>ppt_y</p:attrName>
                                        </p:attrNameLst>
                                      </p:cBhvr>
                                      <p:tavLst>
                                        <p:tav tm="0">
                                          <p:val>
                                            <p:strVal val="#ppt_y"/>
                                          </p:val>
                                        </p:tav>
                                        <p:tav tm="100000">
                                          <p:val>
                                            <p:strVal val="#ppt_y"/>
                                          </p:val>
                                        </p:tav>
                                      </p:tavLst>
                                    </p:anim>
                                    <p:anim calcmode="lin" valueType="num">
                                      <p:cBhvr>
                                        <p:cTn id="38" dur="500" fill="hold"/>
                                        <p:tgtEl>
                                          <p:spTgt spid="176"/>
                                        </p:tgtEl>
                                        <p:attrNameLst>
                                          <p:attrName>ppt_w</p:attrName>
                                        </p:attrNameLst>
                                      </p:cBhvr>
                                      <p:tavLst>
                                        <p:tav tm="0">
                                          <p:val>
                                            <p:fltVal val="0"/>
                                          </p:val>
                                        </p:tav>
                                        <p:tav tm="100000">
                                          <p:val>
                                            <p:strVal val="#ppt_w"/>
                                          </p:val>
                                        </p:tav>
                                      </p:tavLst>
                                    </p:anim>
                                    <p:anim calcmode="lin" valueType="num">
                                      <p:cBhvr>
                                        <p:cTn id="39" dur="500" fill="hold"/>
                                        <p:tgtEl>
                                          <p:spTgt spid="176"/>
                                        </p:tgtEl>
                                        <p:attrNameLst>
                                          <p:attrName>ppt_h</p:attrName>
                                        </p:attrNameLst>
                                      </p:cBhvr>
                                      <p:tavLst>
                                        <p:tav tm="0">
                                          <p:val>
                                            <p:strVal val="#ppt_h"/>
                                          </p:val>
                                        </p:tav>
                                        <p:tav tm="100000">
                                          <p:val>
                                            <p:strVal val="#ppt_h"/>
                                          </p:val>
                                        </p:tav>
                                      </p:tavLst>
                                    </p:anim>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81">
                                            <p:txEl>
                                              <p:pRg st="0" end="0"/>
                                            </p:txEl>
                                          </p:spTgt>
                                        </p:tgtEl>
                                        <p:attrNameLst>
                                          <p:attrName>style.visibility</p:attrName>
                                        </p:attrNameLst>
                                      </p:cBhvr>
                                      <p:to>
                                        <p:strVal val="visible"/>
                                      </p:to>
                                    </p:set>
                                    <p:animEffect transition="in" filter="fade">
                                      <p:cBhvr>
                                        <p:cTn id="43" dur="500"/>
                                        <p:tgtEl>
                                          <p:spTgt spid="181">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7" presetClass="entr" presetSubtype="8" fill="hold" nodeType="clickEffect">
                                  <p:stCondLst>
                                    <p:cond delay="0"/>
                                  </p:stCondLst>
                                  <p:childTnLst>
                                    <p:set>
                                      <p:cBhvr>
                                        <p:cTn id="47" dur="1" fill="hold">
                                          <p:stCondLst>
                                            <p:cond delay="0"/>
                                          </p:stCondLst>
                                        </p:cTn>
                                        <p:tgtEl>
                                          <p:spTgt spid="182"/>
                                        </p:tgtEl>
                                        <p:attrNameLst>
                                          <p:attrName>style.visibility</p:attrName>
                                        </p:attrNameLst>
                                      </p:cBhvr>
                                      <p:to>
                                        <p:strVal val="visible"/>
                                      </p:to>
                                    </p:set>
                                    <p:anim calcmode="lin" valueType="num">
                                      <p:cBhvr>
                                        <p:cTn id="48" dur="500" fill="hold"/>
                                        <p:tgtEl>
                                          <p:spTgt spid="182"/>
                                        </p:tgtEl>
                                        <p:attrNameLst>
                                          <p:attrName>ppt_x</p:attrName>
                                        </p:attrNameLst>
                                      </p:cBhvr>
                                      <p:tavLst>
                                        <p:tav tm="0">
                                          <p:val>
                                            <p:strVal val="#ppt_x-#ppt_w/2"/>
                                          </p:val>
                                        </p:tav>
                                        <p:tav tm="100000">
                                          <p:val>
                                            <p:strVal val="#ppt_x"/>
                                          </p:val>
                                        </p:tav>
                                      </p:tavLst>
                                    </p:anim>
                                    <p:anim calcmode="lin" valueType="num">
                                      <p:cBhvr>
                                        <p:cTn id="49" dur="500" fill="hold"/>
                                        <p:tgtEl>
                                          <p:spTgt spid="182"/>
                                        </p:tgtEl>
                                        <p:attrNameLst>
                                          <p:attrName>ppt_y</p:attrName>
                                        </p:attrNameLst>
                                      </p:cBhvr>
                                      <p:tavLst>
                                        <p:tav tm="0">
                                          <p:val>
                                            <p:strVal val="#ppt_y"/>
                                          </p:val>
                                        </p:tav>
                                        <p:tav tm="100000">
                                          <p:val>
                                            <p:strVal val="#ppt_y"/>
                                          </p:val>
                                        </p:tav>
                                      </p:tavLst>
                                    </p:anim>
                                    <p:anim calcmode="lin" valueType="num">
                                      <p:cBhvr>
                                        <p:cTn id="50" dur="500" fill="hold"/>
                                        <p:tgtEl>
                                          <p:spTgt spid="182"/>
                                        </p:tgtEl>
                                        <p:attrNameLst>
                                          <p:attrName>ppt_w</p:attrName>
                                        </p:attrNameLst>
                                      </p:cBhvr>
                                      <p:tavLst>
                                        <p:tav tm="0">
                                          <p:val>
                                            <p:fltVal val="0"/>
                                          </p:val>
                                        </p:tav>
                                        <p:tav tm="100000">
                                          <p:val>
                                            <p:strVal val="#ppt_w"/>
                                          </p:val>
                                        </p:tav>
                                      </p:tavLst>
                                    </p:anim>
                                    <p:anim calcmode="lin" valueType="num">
                                      <p:cBhvr>
                                        <p:cTn id="51" dur="500" fill="hold"/>
                                        <p:tgtEl>
                                          <p:spTgt spid="182"/>
                                        </p:tgtEl>
                                        <p:attrNameLst>
                                          <p:attrName>ppt_h</p:attrName>
                                        </p:attrNameLst>
                                      </p:cBhvr>
                                      <p:tavLst>
                                        <p:tav tm="0">
                                          <p:val>
                                            <p:strVal val="#ppt_h"/>
                                          </p:val>
                                        </p:tav>
                                        <p:tav tm="100000">
                                          <p:val>
                                            <p:strVal val="#ppt_h"/>
                                          </p:val>
                                        </p:tav>
                                      </p:tavLst>
                                    </p:anim>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87">
                                            <p:txEl>
                                              <p:pRg st="0" end="0"/>
                                            </p:txEl>
                                          </p:spTgt>
                                        </p:tgtEl>
                                        <p:attrNameLst>
                                          <p:attrName>style.visibility</p:attrName>
                                        </p:attrNameLst>
                                      </p:cBhvr>
                                      <p:to>
                                        <p:strVal val="visible"/>
                                      </p:to>
                                    </p:set>
                                    <p:animEffect transition="in" filter="fade">
                                      <p:cBhvr>
                                        <p:cTn id="55" dur="500"/>
                                        <p:tgtEl>
                                          <p:spTgt spid="1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p:bldP spid="169" grpId="0" build="p"/>
      <p:bldP spid="181" grpId="0" build="p"/>
      <p:bldP spid="18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椭圆 158">
            <a:extLst>
              <a:ext uri="{FF2B5EF4-FFF2-40B4-BE49-F238E27FC236}">
                <a16:creationId xmlns="" xmlns:a16="http://schemas.microsoft.com/office/drawing/2014/main" id="{EDC56D28-7C65-427E-AE67-0DED4AFF16F0}"/>
              </a:ext>
            </a:extLst>
          </p:cNvPr>
          <p:cNvSpPr/>
          <p:nvPr/>
        </p:nvSpPr>
        <p:spPr>
          <a:xfrm>
            <a:off x="1277271" y="2315489"/>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Rectangle 2">
            <a:extLst>
              <a:ext uri="{FF2B5EF4-FFF2-40B4-BE49-F238E27FC236}">
                <a16:creationId xmlns="" xmlns:a16="http://schemas.microsoft.com/office/drawing/2014/main" id="{9B120F4B-4755-49D4-BD10-1579A09EE5CF}"/>
              </a:ext>
            </a:extLst>
          </p:cNvPr>
          <p:cNvSpPr txBox="1">
            <a:spLocks/>
          </p:cNvSpPr>
          <p:nvPr/>
        </p:nvSpPr>
        <p:spPr>
          <a:xfrm>
            <a:off x="1401174" y="3013943"/>
            <a:ext cx="2018521" cy="1304003"/>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根据已知消息分类：</a:t>
            </a:r>
          </a:p>
        </p:txBody>
      </p:sp>
      <p:grpSp>
        <p:nvGrpSpPr>
          <p:cNvPr id="161" name="Group 36">
            <a:extLst>
              <a:ext uri="{FF2B5EF4-FFF2-40B4-BE49-F238E27FC236}">
                <a16:creationId xmlns="" xmlns:a16="http://schemas.microsoft.com/office/drawing/2014/main" id="{E2198B79-D380-460D-83C3-9663A0216AC7}"/>
              </a:ext>
            </a:extLst>
          </p:cNvPr>
          <p:cNvGrpSpPr/>
          <p:nvPr/>
        </p:nvGrpSpPr>
        <p:grpSpPr>
          <a:xfrm>
            <a:off x="863600" y="2026941"/>
            <a:ext cx="2857067" cy="2811133"/>
            <a:chOff x="6869300" y="3848083"/>
            <a:chExt cx="2609417" cy="2567465"/>
          </a:xfrm>
          <a:solidFill>
            <a:srgbClr val="0F73EE"/>
          </a:solidFill>
        </p:grpSpPr>
        <p:sp>
          <p:nvSpPr>
            <p:cNvPr id="162" name="Freeform 9">
              <a:extLst>
                <a:ext uri="{FF2B5EF4-FFF2-40B4-BE49-F238E27FC236}">
                  <a16:creationId xmlns="" xmlns:a16="http://schemas.microsoft.com/office/drawing/2014/main" id="{9BF8D5B9-B06F-4354-9F97-5916DF9FBCB9}"/>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63" name="Freeform 10">
              <a:extLst>
                <a:ext uri="{FF2B5EF4-FFF2-40B4-BE49-F238E27FC236}">
                  <a16:creationId xmlns="" xmlns:a16="http://schemas.microsoft.com/office/drawing/2014/main" id="{086F991D-1285-4F15-8DB2-FE51B20237E1}"/>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64" name="组合 163">
            <a:extLst>
              <a:ext uri="{FF2B5EF4-FFF2-40B4-BE49-F238E27FC236}">
                <a16:creationId xmlns="" xmlns:a16="http://schemas.microsoft.com/office/drawing/2014/main" id="{F3857E64-D9F7-448A-A563-B89524BD82DB}"/>
              </a:ext>
            </a:extLst>
          </p:cNvPr>
          <p:cNvGrpSpPr/>
          <p:nvPr/>
        </p:nvGrpSpPr>
        <p:grpSpPr>
          <a:xfrm>
            <a:off x="3951231" y="1222536"/>
            <a:ext cx="3284874" cy="1032198"/>
            <a:chOff x="4281528" y="1560722"/>
            <a:chExt cx="3284874" cy="714085"/>
          </a:xfrm>
        </p:grpSpPr>
        <p:sp>
          <p:nvSpPr>
            <p:cNvPr id="165" name="矩形: 圆角 164">
              <a:extLst>
                <a:ext uri="{FF2B5EF4-FFF2-40B4-BE49-F238E27FC236}">
                  <a16:creationId xmlns="" xmlns:a16="http://schemas.microsoft.com/office/drawing/2014/main" id="{6EE9B7F5-6AE5-45DE-9ADB-4445091B8EDA}"/>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66" name="组合 165">
              <a:extLst>
                <a:ext uri="{FF2B5EF4-FFF2-40B4-BE49-F238E27FC236}">
                  <a16:creationId xmlns="" xmlns:a16="http://schemas.microsoft.com/office/drawing/2014/main" id="{6866B2A1-3790-4CF8-B272-D77990A4DDBA}"/>
                </a:ext>
              </a:extLst>
            </p:cNvPr>
            <p:cNvGrpSpPr/>
            <p:nvPr/>
          </p:nvGrpSpPr>
          <p:grpSpPr>
            <a:xfrm>
              <a:off x="4281528" y="1560722"/>
              <a:ext cx="3284874" cy="714085"/>
              <a:chOff x="4281528" y="1560722"/>
              <a:chExt cx="3284874" cy="714085"/>
            </a:xfrm>
          </p:grpSpPr>
          <p:sp>
            <p:nvSpPr>
              <p:cNvPr id="167" name="Freeform 17">
                <a:extLst>
                  <a:ext uri="{FF2B5EF4-FFF2-40B4-BE49-F238E27FC236}">
                    <a16:creationId xmlns="" xmlns:a16="http://schemas.microsoft.com/office/drawing/2014/main" id="{44C0E777-C024-45BC-A835-F6F8F146474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68" name="矩形 167">
                <a:extLst>
                  <a:ext uri="{FF2B5EF4-FFF2-40B4-BE49-F238E27FC236}">
                    <a16:creationId xmlns="" xmlns:a16="http://schemas.microsoft.com/office/drawing/2014/main" id="{75B529D7-34D5-4508-9D3A-7E9DD64D2E9F}"/>
                  </a:ext>
                </a:extLst>
              </p:cNvPr>
              <p:cNvSpPr/>
              <p:nvPr/>
            </p:nvSpPr>
            <p:spPr>
              <a:xfrm>
                <a:off x="4281528" y="1589959"/>
                <a:ext cx="3284874" cy="617476"/>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4</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）选择隐文攻击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400" dirty="0">
                    <a:solidFill>
                      <a:schemeClr val="tx1">
                        <a:lumMod val="85000"/>
                        <a:lumOff val="15000"/>
                      </a:schemeClr>
                    </a:solidFill>
                    <a:ea typeface="思源黑体 CN Heavy" panose="020B0A00000000000000" pitchFamily="34" charset="-122"/>
                  </a:rPr>
                  <a:t>       Chosen-</a:t>
                </a:r>
                <a:r>
                  <a:rPr lang="en-US" altLang="zh-CN" sz="2400" dirty="0" err="1">
                    <a:solidFill>
                      <a:schemeClr val="tx1">
                        <a:lumMod val="85000"/>
                        <a:lumOff val="15000"/>
                      </a:schemeClr>
                    </a:solidFill>
                    <a:ea typeface="思源黑体 CN Heavy" panose="020B0A00000000000000" pitchFamily="34" charset="-122"/>
                  </a:rPr>
                  <a:t>stego</a:t>
                </a:r>
                <a:r>
                  <a:rPr lang="en-US" altLang="zh-CN" sz="2400" dirty="0">
                    <a:solidFill>
                      <a:schemeClr val="tx1">
                        <a:lumMod val="85000"/>
                        <a:lumOff val="15000"/>
                      </a:schemeClr>
                    </a:solidFill>
                    <a:ea typeface="思源黑体 CN Heavy" panose="020B0A00000000000000" pitchFamily="34" charset="-122"/>
                  </a:rPr>
                  <a:t> attack </a:t>
                </a:r>
              </a:p>
            </p:txBody>
          </p:sp>
        </p:grpSp>
      </p:grpSp>
      <p:sp>
        <p:nvSpPr>
          <p:cNvPr id="169" name="矩形 168">
            <a:extLst>
              <a:ext uri="{FF2B5EF4-FFF2-40B4-BE49-F238E27FC236}">
                <a16:creationId xmlns="" xmlns:a16="http://schemas.microsoft.com/office/drawing/2014/main" id="{09530D06-F7E8-4089-A086-A18E7C397F9D}"/>
              </a:ext>
            </a:extLst>
          </p:cNvPr>
          <p:cNvSpPr/>
          <p:nvPr/>
        </p:nvSpPr>
        <p:spPr>
          <a:xfrm>
            <a:off x="6944806" y="1390987"/>
            <a:ext cx="4116117" cy="587020"/>
          </a:xfrm>
          <a:prstGeom prst="rect">
            <a:avLst/>
          </a:prstGeom>
        </p:spPr>
        <p:txBody>
          <a:bodyPr wrap="square">
            <a:spAutoFit/>
          </a:bodyPr>
          <a:lstStyle/>
          <a:p>
            <a:pPr lvl="1">
              <a:lnSpc>
                <a:spcPct val="150000"/>
              </a:lnSpc>
            </a:pPr>
            <a:r>
              <a:rPr lang="zh-CN" altLang="en-US" sz="2400" dirty="0"/>
              <a:t>知道隐藏算法和隐秘对象</a:t>
            </a:r>
          </a:p>
        </p:txBody>
      </p:sp>
      <p:grpSp>
        <p:nvGrpSpPr>
          <p:cNvPr id="176" name="组合 175">
            <a:extLst>
              <a:ext uri="{FF2B5EF4-FFF2-40B4-BE49-F238E27FC236}">
                <a16:creationId xmlns="" xmlns:a16="http://schemas.microsoft.com/office/drawing/2014/main" id="{026345A6-6808-4ADB-934C-2C98D73B1DE7}"/>
              </a:ext>
            </a:extLst>
          </p:cNvPr>
          <p:cNvGrpSpPr/>
          <p:nvPr/>
        </p:nvGrpSpPr>
        <p:grpSpPr>
          <a:xfrm>
            <a:off x="3977890" y="2880817"/>
            <a:ext cx="3459601" cy="1032198"/>
            <a:chOff x="4308187" y="1560722"/>
            <a:chExt cx="3459601" cy="714085"/>
          </a:xfrm>
        </p:grpSpPr>
        <p:sp>
          <p:nvSpPr>
            <p:cNvPr id="177" name="矩形: 圆角 176">
              <a:extLst>
                <a:ext uri="{FF2B5EF4-FFF2-40B4-BE49-F238E27FC236}">
                  <a16:creationId xmlns="" xmlns:a16="http://schemas.microsoft.com/office/drawing/2014/main" id="{08C3CABD-3F09-4E46-A16E-A9BD11917281}"/>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78" name="组合 177">
              <a:extLst>
                <a:ext uri="{FF2B5EF4-FFF2-40B4-BE49-F238E27FC236}">
                  <a16:creationId xmlns="" xmlns:a16="http://schemas.microsoft.com/office/drawing/2014/main" id="{447F9765-982D-4952-96B3-739BC6E12DA8}"/>
                </a:ext>
              </a:extLst>
            </p:cNvPr>
            <p:cNvGrpSpPr/>
            <p:nvPr/>
          </p:nvGrpSpPr>
          <p:grpSpPr>
            <a:xfrm>
              <a:off x="4308187" y="1560722"/>
              <a:ext cx="3459601" cy="714085"/>
              <a:chOff x="4308187" y="1560722"/>
              <a:chExt cx="3459601" cy="714085"/>
            </a:xfrm>
          </p:grpSpPr>
          <p:sp>
            <p:nvSpPr>
              <p:cNvPr id="179" name="Freeform 17">
                <a:extLst>
                  <a:ext uri="{FF2B5EF4-FFF2-40B4-BE49-F238E27FC236}">
                    <a16:creationId xmlns="" xmlns:a16="http://schemas.microsoft.com/office/drawing/2014/main" id="{518D45C6-0CED-4653-A12F-456250C94F81}"/>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80" name="矩形 179">
                <a:extLst>
                  <a:ext uri="{FF2B5EF4-FFF2-40B4-BE49-F238E27FC236}">
                    <a16:creationId xmlns="" xmlns:a16="http://schemas.microsoft.com/office/drawing/2014/main" id="{9D687E89-9DCF-456B-B0FA-8B51D8282789}"/>
                  </a:ext>
                </a:extLst>
              </p:cNvPr>
              <p:cNvSpPr/>
              <p:nvPr/>
            </p:nvSpPr>
            <p:spPr>
              <a:xfrm>
                <a:off x="4308187" y="1568283"/>
                <a:ext cx="3459601" cy="660061"/>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5</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）选择消息攻击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400" dirty="0">
                    <a:solidFill>
                      <a:schemeClr val="tx1">
                        <a:lumMod val="85000"/>
                        <a:lumOff val="15000"/>
                      </a:schemeClr>
                    </a:solidFill>
                    <a:ea typeface="思源黑体 CN Heavy" panose="020B0A00000000000000" pitchFamily="34" charset="-122"/>
                  </a:rPr>
                  <a:t>   Chosen-message attack </a:t>
                </a:r>
                <a:r>
                  <a:rPr lang="en-US" altLang="zh-CN" sz="2800" dirty="0">
                    <a:solidFill>
                      <a:schemeClr val="tx1">
                        <a:lumMod val="85000"/>
                        <a:lumOff val="15000"/>
                      </a:schemeClr>
                    </a:solidFill>
                    <a:ea typeface="思源黑体 CN Heavy" panose="020B0A00000000000000" pitchFamily="34" charset="-122"/>
                  </a:rPr>
                  <a:t> </a:t>
                </a:r>
              </a:p>
            </p:txBody>
          </p:sp>
        </p:grpSp>
      </p:grpSp>
      <p:sp>
        <p:nvSpPr>
          <p:cNvPr id="181" name="矩形 180">
            <a:extLst>
              <a:ext uri="{FF2B5EF4-FFF2-40B4-BE49-F238E27FC236}">
                <a16:creationId xmlns="" xmlns:a16="http://schemas.microsoft.com/office/drawing/2014/main" id="{4EB3A9D5-17FE-4CD2-83C5-C8B8E1E0BA21}"/>
              </a:ext>
            </a:extLst>
          </p:cNvPr>
          <p:cNvSpPr/>
          <p:nvPr/>
        </p:nvSpPr>
        <p:spPr>
          <a:xfrm>
            <a:off x="6944806" y="2681506"/>
            <a:ext cx="4383594" cy="1569660"/>
          </a:xfrm>
          <a:prstGeom prst="rect">
            <a:avLst/>
          </a:prstGeom>
        </p:spPr>
        <p:txBody>
          <a:bodyPr wrap="square">
            <a:spAutoFit/>
          </a:bodyPr>
          <a:lstStyle/>
          <a:p>
            <a:pPr lvl="1"/>
            <a:r>
              <a:rPr lang="zh-CN" altLang="en-US" sz="2400" dirty="0"/>
              <a:t>用某个隐藏算法对一个选择的消息产生伪装对象，然后分析伪装对象中产生的模式特征</a:t>
            </a:r>
          </a:p>
        </p:txBody>
      </p:sp>
      <p:grpSp>
        <p:nvGrpSpPr>
          <p:cNvPr id="182" name="组合 181">
            <a:extLst>
              <a:ext uri="{FF2B5EF4-FFF2-40B4-BE49-F238E27FC236}">
                <a16:creationId xmlns="" xmlns:a16="http://schemas.microsoft.com/office/drawing/2014/main" id="{D01AB62A-E3D9-4BCC-9F0A-9D3080373D37}"/>
              </a:ext>
            </a:extLst>
          </p:cNvPr>
          <p:cNvGrpSpPr/>
          <p:nvPr/>
        </p:nvGrpSpPr>
        <p:grpSpPr>
          <a:xfrm>
            <a:off x="3979926" y="4847404"/>
            <a:ext cx="3268844" cy="1032198"/>
            <a:chOff x="4310223" y="1560722"/>
            <a:chExt cx="3268844" cy="714085"/>
          </a:xfrm>
        </p:grpSpPr>
        <p:sp>
          <p:nvSpPr>
            <p:cNvPr id="183" name="矩形: 圆角 182">
              <a:extLst>
                <a:ext uri="{FF2B5EF4-FFF2-40B4-BE49-F238E27FC236}">
                  <a16:creationId xmlns="" xmlns:a16="http://schemas.microsoft.com/office/drawing/2014/main" id="{6EA8B471-CD7E-4517-B46D-9245F1345D2E}"/>
                </a:ext>
              </a:extLst>
            </p:cNvPr>
            <p:cNvSpPr/>
            <p:nvPr/>
          </p:nvSpPr>
          <p:spPr>
            <a:xfrm>
              <a:off x="4512179" y="1596162"/>
              <a:ext cx="305422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84" name="组合 183">
              <a:extLst>
                <a:ext uri="{FF2B5EF4-FFF2-40B4-BE49-F238E27FC236}">
                  <a16:creationId xmlns="" xmlns:a16="http://schemas.microsoft.com/office/drawing/2014/main" id="{D42BD4F2-4297-4A91-A631-CE64B9994640}"/>
                </a:ext>
              </a:extLst>
            </p:cNvPr>
            <p:cNvGrpSpPr/>
            <p:nvPr/>
          </p:nvGrpSpPr>
          <p:grpSpPr>
            <a:xfrm>
              <a:off x="4310223" y="1560722"/>
              <a:ext cx="3268844" cy="714085"/>
              <a:chOff x="4310223" y="1560722"/>
              <a:chExt cx="3268844" cy="714085"/>
            </a:xfrm>
          </p:grpSpPr>
          <p:sp>
            <p:nvSpPr>
              <p:cNvPr id="185" name="Freeform 17">
                <a:extLst>
                  <a:ext uri="{FF2B5EF4-FFF2-40B4-BE49-F238E27FC236}">
                    <a16:creationId xmlns="" xmlns:a16="http://schemas.microsoft.com/office/drawing/2014/main" id="{A50AC684-4893-46BD-BBC3-56644921D61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86" name="矩形 185">
                <a:extLst>
                  <a:ext uri="{FF2B5EF4-FFF2-40B4-BE49-F238E27FC236}">
                    <a16:creationId xmlns="" xmlns:a16="http://schemas.microsoft.com/office/drawing/2014/main" id="{EA01F9C2-292A-4AA8-AC80-7F156BACBD1F}"/>
                  </a:ext>
                </a:extLst>
              </p:cNvPr>
              <p:cNvSpPr/>
              <p:nvPr/>
            </p:nvSpPr>
            <p:spPr>
              <a:xfrm>
                <a:off x="4310223" y="1589959"/>
                <a:ext cx="3268844" cy="617476"/>
              </a:xfrm>
              <a:prstGeom prst="rect">
                <a:avLst/>
              </a:prstGeom>
            </p:spPr>
            <p:txBody>
              <a:bodyPr wrap="none">
                <a:spAutoFit/>
              </a:bodyPr>
              <a:lstStyle/>
              <a:p>
                <a:pPr lvl="0"/>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a:t>
                </a:r>
                <a:r>
                  <a:rPr lang="en-US" altLang="zh-CN" sz="2800" dirty="0">
                    <a:solidFill>
                      <a:schemeClr val="tx1">
                        <a:lumMod val="85000"/>
                        <a:lumOff val="15000"/>
                      </a:schemeClr>
                    </a:solidFill>
                    <a:ea typeface="思源黑体 CN Heavy" panose="020B0A00000000000000" pitchFamily="34" charset="-122"/>
                  </a:rPr>
                  <a:t>6</a:t>
                </a: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）已知隐文攻击</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a:p>
                <a:pPr lvl="0"/>
                <a:r>
                  <a:rPr lang="en-US" altLang="zh-CN" sz="2400" dirty="0">
                    <a:solidFill>
                      <a:schemeClr val="tx1">
                        <a:lumMod val="85000"/>
                        <a:lumOff val="15000"/>
                      </a:schemeClr>
                    </a:solidFill>
                    <a:ea typeface="思源黑体 CN Heavy" panose="020B0A00000000000000" pitchFamily="34" charset="-122"/>
                  </a:rPr>
                  <a:t>       Known-</a:t>
                </a:r>
                <a:r>
                  <a:rPr lang="en-US" altLang="zh-CN" sz="2400" dirty="0" err="1">
                    <a:solidFill>
                      <a:schemeClr val="tx1">
                        <a:lumMod val="85000"/>
                        <a:lumOff val="15000"/>
                      </a:schemeClr>
                    </a:solidFill>
                    <a:ea typeface="思源黑体 CN Heavy" panose="020B0A00000000000000" pitchFamily="34" charset="-122"/>
                  </a:rPr>
                  <a:t>stego</a:t>
                </a:r>
                <a:r>
                  <a:rPr lang="en-US" altLang="zh-CN" sz="2400" dirty="0">
                    <a:solidFill>
                      <a:schemeClr val="tx1">
                        <a:lumMod val="85000"/>
                        <a:lumOff val="15000"/>
                      </a:schemeClr>
                    </a:solidFill>
                    <a:ea typeface="思源黑体 CN Heavy" panose="020B0A00000000000000" pitchFamily="34" charset="-122"/>
                  </a:rPr>
                  <a:t> attack </a:t>
                </a:r>
              </a:p>
            </p:txBody>
          </p:sp>
        </p:grpSp>
      </p:grpSp>
      <p:sp>
        <p:nvSpPr>
          <p:cNvPr id="187" name="矩形 186">
            <a:extLst>
              <a:ext uri="{FF2B5EF4-FFF2-40B4-BE49-F238E27FC236}">
                <a16:creationId xmlns="" xmlns:a16="http://schemas.microsoft.com/office/drawing/2014/main" id="{EA9EA405-C150-43E1-AEF6-044420D40FC1}"/>
              </a:ext>
            </a:extLst>
          </p:cNvPr>
          <p:cNvSpPr/>
          <p:nvPr/>
        </p:nvSpPr>
        <p:spPr>
          <a:xfrm>
            <a:off x="6944806" y="4948004"/>
            <a:ext cx="4383594" cy="830997"/>
          </a:xfrm>
          <a:prstGeom prst="rect">
            <a:avLst/>
          </a:prstGeom>
        </p:spPr>
        <p:txBody>
          <a:bodyPr wrap="square">
            <a:spAutoFit/>
          </a:bodyPr>
          <a:lstStyle/>
          <a:p>
            <a:pPr lvl="1"/>
            <a:r>
              <a:rPr lang="zh-CN" altLang="en-US" sz="2400" dirty="0"/>
              <a:t>知道隐藏算法，可利用原始对象和隐写对象。</a:t>
            </a:r>
          </a:p>
        </p:txBody>
      </p:sp>
    </p:spTree>
    <p:extLst>
      <p:ext uri="{BB962C8B-B14F-4D97-AF65-F5344CB8AC3E}">
        <p14:creationId xmlns:p14="http://schemas.microsoft.com/office/powerpoint/2010/main" val="234589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64"/>
                                        </p:tgtEl>
                                        <p:attrNameLst>
                                          <p:attrName>style.visibility</p:attrName>
                                        </p:attrNameLst>
                                      </p:cBhvr>
                                      <p:to>
                                        <p:strVal val="visible"/>
                                      </p:to>
                                    </p:set>
                                    <p:anim calcmode="lin" valueType="num">
                                      <p:cBhvr>
                                        <p:cTn id="7" dur="500" fill="hold"/>
                                        <p:tgtEl>
                                          <p:spTgt spid="164"/>
                                        </p:tgtEl>
                                        <p:attrNameLst>
                                          <p:attrName>ppt_x</p:attrName>
                                        </p:attrNameLst>
                                      </p:cBhvr>
                                      <p:tavLst>
                                        <p:tav tm="0">
                                          <p:val>
                                            <p:strVal val="#ppt_x-#ppt_w/2"/>
                                          </p:val>
                                        </p:tav>
                                        <p:tav tm="100000">
                                          <p:val>
                                            <p:strVal val="#ppt_x"/>
                                          </p:val>
                                        </p:tav>
                                      </p:tavLst>
                                    </p:anim>
                                    <p:anim calcmode="lin" valueType="num">
                                      <p:cBhvr>
                                        <p:cTn id="8" dur="500" fill="hold"/>
                                        <p:tgtEl>
                                          <p:spTgt spid="164"/>
                                        </p:tgtEl>
                                        <p:attrNameLst>
                                          <p:attrName>ppt_y</p:attrName>
                                        </p:attrNameLst>
                                      </p:cBhvr>
                                      <p:tavLst>
                                        <p:tav tm="0">
                                          <p:val>
                                            <p:strVal val="#ppt_y"/>
                                          </p:val>
                                        </p:tav>
                                        <p:tav tm="100000">
                                          <p:val>
                                            <p:strVal val="#ppt_y"/>
                                          </p:val>
                                        </p:tav>
                                      </p:tavLst>
                                    </p:anim>
                                    <p:anim calcmode="lin" valueType="num">
                                      <p:cBhvr>
                                        <p:cTn id="9" dur="500" fill="hold"/>
                                        <p:tgtEl>
                                          <p:spTgt spid="164"/>
                                        </p:tgtEl>
                                        <p:attrNameLst>
                                          <p:attrName>ppt_w</p:attrName>
                                        </p:attrNameLst>
                                      </p:cBhvr>
                                      <p:tavLst>
                                        <p:tav tm="0">
                                          <p:val>
                                            <p:fltVal val="0"/>
                                          </p:val>
                                        </p:tav>
                                        <p:tav tm="100000">
                                          <p:val>
                                            <p:strVal val="#ppt_w"/>
                                          </p:val>
                                        </p:tav>
                                      </p:tavLst>
                                    </p:anim>
                                    <p:anim calcmode="lin" valueType="num">
                                      <p:cBhvr>
                                        <p:cTn id="10" dur="500" fill="hold"/>
                                        <p:tgtEl>
                                          <p:spTgt spid="164"/>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69">
                                            <p:txEl>
                                              <p:pRg st="0" end="0"/>
                                            </p:txEl>
                                          </p:spTgt>
                                        </p:tgtEl>
                                        <p:attrNameLst>
                                          <p:attrName>style.visibility</p:attrName>
                                        </p:attrNameLst>
                                      </p:cBhvr>
                                      <p:to>
                                        <p:strVal val="visible"/>
                                      </p:to>
                                    </p:set>
                                    <p:animEffect transition="in" filter="fade">
                                      <p:cBhvr>
                                        <p:cTn id="14" dur="500"/>
                                        <p:tgtEl>
                                          <p:spTgt spid="16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7" presetClass="entr" presetSubtype="8" fill="hold" nodeType="clickEffect">
                                  <p:stCondLst>
                                    <p:cond delay="0"/>
                                  </p:stCondLst>
                                  <p:childTnLst>
                                    <p:set>
                                      <p:cBhvr>
                                        <p:cTn id="18" dur="1" fill="hold">
                                          <p:stCondLst>
                                            <p:cond delay="0"/>
                                          </p:stCondLst>
                                        </p:cTn>
                                        <p:tgtEl>
                                          <p:spTgt spid="176"/>
                                        </p:tgtEl>
                                        <p:attrNameLst>
                                          <p:attrName>style.visibility</p:attrName>
                                        </p:attrNameLst>
                                      </p:cBhvr>
                                      <p:to>
                                        <p:strVal val="visible"/>
                                      </p:to>
                                    </p:set>
                                    <p:anim calcmode="lin" valueType="num">
                                      <p:cBhvr>
                                        <p:cTn id="19" dur="500" fill="hold"/>
                                        <p:tgtEl>
                                          <p:spTgt spid="176"/>
                                        </p:tgtEl>
                                        <p:attrNameLst>
                                          <p:attrName>ppt_x</p:attrName>
                                        </p:attrNameLst>
                                      </p:cBhvr>
                                      <p:tavLst>
                                        <p:tav tm="0">
                                          <p:val>
                                            <p:strVal val="#ppt_x-#ppt_w/2"/>
                                          </p:val>
                                        </p:tav>
                                        <p:tav tm="100000">
                                          <p:val>
                                            <p:strVal val="#ppt_x"/>
                                          </p:val>
                                        </p:tav>
                                      </p:tavLst>
                                    </p:anim>
                                    <p:anim calcmode="lin" valueType="num">
                                      <p:cBhvr>
                                        <p:cTn id="20" dur="500" fill="hold"/>
                                        <p:tgtEl>
                                          <p:spTgt spid="176"/>
                                        </p:tgtEl>
                                        <p:attrNameLst>
                                          <p:attrName>ppt_y</p:attrName>
                                        </p:attrNameLst>
                                      </p:cBhvr>
                                      <p:tavLst>
                                        <p:tav tm="0">
                                          <p:val>
                                            <p:strVal val="#ppt_y"/>
                                          </p:val>
                                        </p:tav>
                                        <p:tav tm="100000">
                                          <p:val>
                                            <p:strVal val="#ppt_y"/>
                                          </p:val>
                                        </p:tav>
                                      </p:tavLst>
                                    </p:anim>
                                    <p:anim calcmode="lin" valueType="num">
                                      <p:cBhvr>
                                        <p:cTn id="21" dur="500" fill="hold"/>
                                        <p:tgtEl>
                                          <p:spTgt spid="176"/>
                                        </p:tgtEl>
                                        <p:attrNameLst>
                                          <p:attrName>ppt_w</p:attrName>
                                        </p:attrNameLst>
                                      </p:cBhvr>
                                      <p:tavLst>
                                        <p:tav tm="0">
                                          <p:val>
                                            <p:fltVal val="0"/>
                                          </p:val>
                                        </p:tav>
                                        <p:tav tm="100000">
                                          <p:val>
                                            <p:strVal val="#ppt_w"/>
                                          </p:val>
                                        </p:tav>
                                      </p:tavLst>
                                    </p:anim>
                                    <p:anim calcmode="lin" valueType="num">
                                      <p:cBhvr>
                                        <p:cTn id="22" dur="500" fill="hold"/>
                                        <p:tgtEl>
                                          <p:spTgt spid="176"/>
                                        </p:tgtEl>
                                        <p:attrNameLst>
                                          <p:attrName>ppt_h</p:attrName>
                                        </p:attrNameLst>
                                      </p:cBhvr>
                                      <p:tavLst>
                                        <p:tav tm="0">
                                          <p:val>
                                            <p:strVal val="#ppt_h"/>
                                          </p:val>
                                        </p:tav>
                                        <p:tav tm="100000">
                                          <p:val>
                                            <p:strVal val="#ppt_h"/>
                                          </p:val>
                                        </p:tav>
                                      </p:tavLst>
                                    </p:anim>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81">
                                            <p:txEl>
                                              <p:pRg st="0" end="0"/>
                                            </p:txEl>
                                          </p:spTgt>
                                        </p:tgtEl>
                                        <p:attrNameLst>
                                          <p:attrName>style.visibility</p:attrName>
                                        </p:attrNameLst>
                                      </p:cBhvr>
                                      <p:to>
                                        <p:strVal val="visible"/>
                                      </p:to>
                                    </p:set>
                                    <p:animEffect transition="in" filter="fade">
                                      <p:cBhvr>
                                        <p:cTn id="26" dur="500"/>
                                        <p:tgtEl>
                                          <p:spTgt spid="181">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182"/>
                                        </p:tgtEl>
                                        <p:attrNameLst>
                                          <p:attrName>style.visibility</p:attrName>
                                        </p:attrNameLst>
                                      </p:cBhvr>
                                      <p:to>
                                        <p:strVal val="visible"/>
                                      </p:to>
                                    </p:set>
                                    <p:anim calcmode="lin" valueType="num">
                                      <p:cBhvr>
                                        <p:cTn id="31" dur="500" fill="hold"/>
                                        <p:tgtEl>
                                          <p:spTgt spid="182"/>
                                        </p:tgtEl>
                                        <p:attrNameLst>
                                          <p:attrName>ppt_x</p:attrName>
                                        </p:attrNameLst>
                                      </p:cBhvr>
                                      <p:tavLst>
                                        <p:tav tm="0">
                                          <p:val>
                                            <p:strVal val="#ppt_x-#ppt_w/2"/>
                                          </p:val>
                                        </p:tav>
                                        <p:tav tm="100000">
                                          <p:val>
                                            <p:strVal val="#ppt_x"/>
                                          </p:val>
                                        </p:tav>
                                      </p:tavLst>
                                    </p:anim>
                                    <p:anim calcmode="lin" valueType="num">
                                      <p:cBhvr>
                                        <p:cTn id="32" dur="500" fill="hold"/>
                                        <p:tgtEl>
                                          <p:spTgt spid="182"/>
                                        </p:tgtEl>
                                        <p:attrNameLst>
                                          <p:attrName>ppt_y</p:attrName>
                                        </p:attrNameLst>
                                      </p:cBhvr>
                                      <p:tavLst>
                                        <p:tav tm="0">
                                          <p:val>
                                            <p:strVal val="#ppt_y"/>
                                          </p:val>
                                        </p:tav>
                                        <p:tav tm="100000">
                                          <p:val>
                                            <p:strVal val="#ppt_y"/>
                                          </p:val>
                                        </p:tav>
                                      </p:tavLst>
                                    </p:anim>
                                    <p:anim calcmode="lin" valueType="num">
                                      <p:cBhvr>
                                        <p:cTn id="33" dur="500" fill="hold"/>
                                        <p:tgtEl>
                                          <p:spTgt spid="182"/>
                                        </p:tgtEl>
                                        <p:attrNameLst>
                                          <p:attrName>ppt_w</p:attrName>
                                        </p:attrNameLst>
                                      </p:cBhvr>
                                      <p:tavLst>
                                        <p:tav tm="0">
                                          <p:val>
                                            <p:fltVal val="0"/>
                                          </p:val>
                                        </p:tav>
                                        <p:tav tm="100000">
                                          <p:val>
                                            <p:strVal val="#ppt_w"/>
                                          </p:val>
                                        </p:tav>
                                      </p:tavLst>
                                    </p:anim>
                                    <p:anim calcmode="lin" valueType="num">
                                      <p:cBhvr>
                                        <p:cTn id="34" dur="500" fill="hold"/>
                                        <p:tgtEl>
                                          <p:spTgt spid="182"/>
                                        </p:tgtEl>
                                        <p:attrNameLst>
                                          <p:attrName>ppt_h</p:attrName>
                                        </p:attrNameLst>
                                      </p:cBhvr>
                                      <p:tavLst>
                                        <p:tav tm="0">
                                          <p:val>
                                            <p:strVal val="#ppt_h"/>
                                          </p:val>
                                        </p:tav>
                                        <p:tav tm="100000">
                                          <p:val>
                                            <p:strVal val="#ppt_h"/>
                                          </p:val>
                                        </p:tav>
                                      </p:tavLst>
                                    </p:anim>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187">
                                            <p:txEl>
                                              <p:pRg st="0" end="0"/>
                                            </p:txEl>
                                          </p:spTgt>
                                        </p:tgtEl>
                                        <p:attrNameLst>
                                          <p:attrName>style.visibility</p:attrName>
                                        </p:attrNameLst>
                                      </p:cBhvr>
                                      <p:to>
                                        <p:strVal val="visible"/>
                                      </p:to>
                                    </p:set>
                                    <p:animEffect transition="in" filter="fade">
                                      <p:cBhvr>
                                        <p:cTn id="38" dur="500"/>
                                        <p:tgtEl>
                                          <p:spTgt spid="1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build="p"/>
      <p:bldP spid="181" grpId="0" build="p"/>
      <p:bldP spid="187"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875</TotalTime>
  <Words>662</Words>
  <Application>Microsoft Office PowerPoint</Application>
  <PresentationFormat>宽屏</PresentationFormat>
  <Paragraphs>69</Paragraphs>
  <Slides>12</Slides>
  <Notes>3</Notes>
  <HiddenSlides>1</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等线</vt:lpstr>
      <vt:lpstr>黑体</vt:lpstr>
      <vt:lpstr>思源黑体 CN Heavy</vt:lpstr>
      <vt:lpstr>思源黑体 CN Normal</vt:lpstr>
      <vt:lpstr>微软雅黑 Light</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Microsoft 帐户</cp:lastModifiedBy>
  <cp:revision>212</cp:revision>
  <dcterms:created xsi:type="dcterms:W3CDTF">2019-09-27T01:23:40Z</dcterms:created>
  <dcterms:modified xsi:type="dcterms:W3CDTF">2021-06-28T11:15:40Z</dcterms:modified>
</cp:coreProperties>
</file>

<file path=docProps/thumbnail.jpeg>
</file>